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70"/>
  </p:notesMasterIdLst>
  <p:sldIdLst>
    <p:sldId id="271" r:id="rId2"/>
    <p:sldId id="272" r:id="rId3"/>
    <p:sldId id="282" r:id="rId4"/>
    <p:sldId id="1213" r:id="rId5"/>
    <p:sldId id="1277" r:id="rId6"/>
    <p:sldId id="1276" r:id="rId7"/>
    <p:sldId id="1273" r:id="rId8"/>
    <p:sldId id="1274" r:id="rId9"/>
    <p:sldId id="1275" r:id="rId10"/>
    <p:sldId id="1214" r:id="rId11"/>
    <p:sldId id="1289" r:id="rId12"/>
    <p:sldId id="1290" r:id="rId13"/>
    <p:sldId id="1291" r:id="rId14"/>
    <p:sldId id="1292" r:id="rId15"/>
    <p:sldId id="1293" r:id="rId16"/>
    <p:sldId id="1294" r:id="rId17"/>
    <p:sldId id="1295" r:id="rId18"/>
    <p:sldId id="1297" r:id="rId19"/>
    <p:sldId id="1281" r:id="rId20"/>
    <p:sldId id="1328" r:id="rId21"/>
    <p:sldId id="1329" r:id="rId22"/>
    <p:sldId id="1299" r:id="rId23"/>
    <p:sldId id="1331" r:id="rId24"/>
    <p:sldId id="1332" r:id="rId25"/>
    <p:sldId id="1333" r:id="rId26"/>
    <p:sldId id="1334" r:id="rId27"/>
    <p:sldId id="1330" r:id="rId28"/>
    <p:sldId id="1335" r:id="rId29"/>
    <p:sldId id="1336" r:id="rId30"/>
    <p:sldId id="1337" r:id="rId31"/>
    <p:sldId id="1338" r:id="rId32"/>
    <p:sldId id="1284" r:id="rId33"/>
    <p:sldId id="1339" r:id="rId34"/>
    <p:sldId id="1340" r:id="rId35"/>
    <p:sldId id="1341" r:id="rId36"/>
    <p:sldId id="1342" r:id="rId37"/>
    <p:sldId id="1344" r:id="rId38"/>
    <p:sldId id="1343" r:id="rId39"/>
    <p:sldId id="1345" r:id="rId40"/>
    <p:sldId id="1346" r:id="rId41"/>
    <p:sldId id="1288" r:id="rId42"/>
    <p:sldId id="1347" r:id="rId43"/>
    <p:sldId id="1348" r:id="rId44"/>
    <p:sldId id="1349" r:id="rId45"/>
    <p:sldId id="1350" r:id="rId46"/>
    <p:sldId id="1352" r:id="rId47"/>
    <p:sldId id="1194" r:id="rId48"/>
    <p:sldId id="1216" r:id="rId49"/>
    <p:sldId id="1217" r:id="rId50"/>
    <p:sldId id="1218" r:id="rId51"/>
    <p:sldId id="1219" r:id="rId52"/>
    <p:sldId id="1220" r:id="rId53"/>
    <p:sldId id="1221" r:id="rId54"/>
    <p:sldId id="1222" r:id="rId55"/>
    <p:sldId id="1223" r:id="rId56"/>
    <p:sldId id="1224" r:id="rId57"/>
    <p:sldId id="1225" r:id="rId58"/>
    <p:sldId id="1226" r:id="rId59"/>
    <p:sldId id="1227" r:id="rId60"/>
    <p:sldId id="1228" r:id="rId61"/>
    <p:sldId id="1229" r:id="rId62"/>
    <p:sldId id="1230" r:id="rId63"/>
    <p:sldId id="1231" r:id="rId64"/>
    <p:sldId id="1232" r:id="rId65"/>
    <p:sldId id="1233" r:id="rId66"/>
    <p:sldId id="1234" r:id="rId67"/>
    <p:sldId id="1210" r:id="rId68"/>
    <p:sldId id="1039" r:id="rId69"/>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61" autoAdjust="0"/>
  </p:normalViewPr>
  <p:slideViewPr>
    <p:cSldViewPr>
      <p:cViewPr>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61481" cy="498951"/>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871126" y="1"/>
            <a:ext cx="2961481" cy="498951"/>
          </a:xfrm>
          <a:prstGeom prst="rect">
            <a:avLst/>
          </a:prstGeom>
        </p:spPr>
        <p:txBody>
          <a:bodyPr vert="horz" lIns="92528" tIns="46264" rIns="92528" bIns="46264" rtlCol="0"/>
          <a:lstStyle>
            <a:lvl1pPr algn="r">
              <a:defRPr sz="1200"/>
            </a:lvl1pPr>
          </a:lstStyle>
          <a:p>
            <a:fld id="{4459C999-CB15-4B89-805A-61B6AFD2390C}" type="datetimeFigureOut">
              <a:rPr lang="en-US" smtClean="0"/>
              <a:pPr/>
              <a:t>5/2/2016</a:t>
            </a:fld>
            <a:endParaRPr lang="en-US"/>
          </a:p>
        </p:txBody>
      </p:sp>
      <p:sp>
        <p:nvSpPr>
          <p:cNvPr id="4" name="Slide Image Placeholder 3"/>
          <p:cNvSpPr>
            <a:spLocks noGrp="1" noRot="1" noChangeAspect="1"/>
          </p:cNvSpPr>
          <p:nvPr>
            <p:ph type="sldImg" idx="2"/>
          </p:nvPr>
        </p:nvSpPr>
        <p:spPr>
          <a:xfrm>
            <a:off x="920750" y="747713"/>
            <a:ext cx="4992688" cy="3743325"/>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83420" y="4740037"/>
            <a:ext cx="5467350" cy="4490561"/>
          </a:xfrm>
          <a:prstGeom prst="rect">
            <a:avLst/>
          </a:prstGeom>
        </p:spPr>
        <p:txBody>
          <a:bodyPr vert="horz" lIns="92528" tIns="46264" rIns="92528" bIns="462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871126" y="9478342"/>
            <a:ext cx="2961481" cy="498951"/>
          </a:xfrm>
          <a:prstGeom prst="rect">
            <a:avLst/>
          </a:prstGeom>
        </p:spPr>
        <p:txBody>
          <a:bodyPr vert="horz" lIns="92528" tIns="46264" rIns="92528" bIns="46264" rtlCol="0" anchor="b"/>
          <a:lstStyle>
            <a:lvl1pPr algn="r">
              <a:defRPr sz="1200"/>
            </a:lvl1pPr>
          </a:lstStyle>
          <a:p>
            <a:fld id="{781DDCE1-ED7E-439C-9F34-B70AAD5F703F}" type="slidenum">
              <a:rPr lang="en-US" smtClean="0"/>
              <a:pPr/>
              <a:t>‹#›</a:t>
            </a:fld>
            <a:endParaRPr lang="en-US"/>
          </a:p>
        </p:txBody>
      </p:sp>
    </p:spTree>
    <p:extLst>
      <p:ext uri="{BB962C8B-B14F-4D97-AF65-F5344CB8AC3E}">
        <p14:creationId xmlns:p14="http://schemas.microsoft.com/office/powerpoint/2010/main" val="135226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110F1-DBCF-4AEE-874C-33E1B8ADEB29}" type="slidenum">
              <a:rPr lang="en-AU"/>
              <a:pPr/>
              <a:t>2</a:t>
            </a:fld>
            <a:endParaRPr lang="en-AU"/>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17</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18</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27</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28</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29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37</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38</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39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44</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45</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110F1-DBCF-4AEE-874C-33E1B8ADEB29}" type="slidenum">
              <a:rPr lang="en-AU"/>
              <a:pPr/>
              <a:t>48</a:t>
            </a:fld>
            <a:endParaRPr lang="en-AU"/>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49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50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51</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6</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52</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53</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54</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55</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56</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57</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58</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59</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60</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61</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7</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62</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63</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64</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65</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solidFill>
                  <a:prstClr val="black"/>
                </a:solidFill>
              </a:rPr>
              <a:pPr/>
              <a:t>66</a:t>
            </a:fld>
            <a:endParaRPr lang="en-AU">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8</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9</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29BA-401A-4E31-BFAA-41B0822B5753}" type="slidenum">
              <a:rPr lang="en-AU"/>
              <a:pPr/>
              <a:t>10</a:t>
            </a:fld>
            <a:endParaRPr lang="en-A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3BCD46-79DE-43F0-A22A-E8845989401E}"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BCD46-79DE-43F0-A22A-E8845989401E}"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BCD46-79DE-43F0-A22A-E8845989401E}"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BCD46-79DE-43F0-A22A-E8845989401E}"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BCD46-79DE-43F0-A22A-E8845989401E}"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3BCD46-79DE-43F0-A22A-E8845989401E}"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3BCD46-79DE-43F0-A22A-E8845989401E}" type="datetimeFigureOut">
              <a:rPr lang="en-US" smtClean="0"/>
              <a:pPr/>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3BCD46-79DE-43F0-A22A-E8845989401E}" type="datetimeFigureOut">
              <a:rPr lang="en-US" smtClean="0"/>
              <a:pPr/>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BCD46-79DE-43F0-A22A-E8845989401E}" type="datetimeFigureOut">
              <a:rPr lang="en-US" smtClean="0"/>
              <a:pPr/>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BCD46-79DE-43F0-A22A-E8845989401E}"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BCD46-79DE-43F0-A22A-E8845989401E}"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21037-2D43-448D-B6ED-C0A2DEF804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BCD46-79DE-43F0-A22A-E8845989401E}" type="datetimeFigureOut">
              <a:rPr lang="en-US" smtClean="0"/>
              <a:pPr/>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1037-2D43-448D-B6ED-C0A2DEF804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dirty="0" smtClean="0"/>
              <a:t>``</a:t>
            </a:r>
          </a:p>
        </p:txBody>
      </p:sp>
      <p:sp>
        <p:nvSpPr>
          <p:cNvPr id="5123" name="Subtitle 2"/>
          <p:cNvSpPr>
            <a:spLocks noGrp="1"/>
          </p:cNvSpPr>
          <p:nvPr>
            <p:ph type="subTitle" idx="1"/>
          </p:nvPr>
        </p:nvSpPr>
        <p:spPr/>
        <p:txBody>
          <a:bodyPr/>
          <a:lstStyle/>
          <a:p>
            <a:endParaRPr lang="en-US" smtClean="0"/>
          </a:p>
        </p:txBody>
      </p:sp>
      <p:pic>
        <p:nvPicPr>
          <p:cNvPr id="5124" name="Picture 2" descr="C:\Users\jamil\Pictures\goran.png"/>
          <p:cNvPicPr>
            <a:picLocks noChangeAspect="1" noChangeArrowheads="1"/>
          </p:cNvPicPr>
          <p:nvPr/>
        </p:nvPicPr>
        <p:blipFill>
          <a:blip r:embed="rId2"/>
          <a:srcRect/>
          <a:stretch>
            <a:fillRect/>
          </a:stretch>
        </p:blipFill>
        <p:spPr bwMode="auto">
          <a:xfrm>
            <a:off x="452437" y="642918"/>
            <a:ext cx="8691563" cy="5516563"/>
          </a:xfrm>
          <a:prstGeom prst="rect">
            <a:avLst/>
          </a:prstGeom>
          <a:ln>
            <a:headEnd/>
            <a:tailEnd/>
          </a:ln>
        </p:spPr>
        <p:style>
          <a:lnRef idx="1">
            <a:schemeClr val="dk1"/>
          </a:lnRef>
          <a:fillRef idx="2">
            <a:schemeClr val="dk1"/>
          </a:fillRef>
          <a:effectRef idx="1">
            <a:schemeClr val="dk1"/>
          </a:effectRef>
          <a:fontRef idx="minor">
            <a:schemeClr val="dk1"/>
          </a:fontRef>
        </p:style>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51920" y="1340768"/>
            <a:ext cx="4834880" cy="5184576"/>
          </a:xfrm>
        </p:spPr>
        <p:txBody>
          <a:bodyPr>
            <a:normAutofit fontScale="92500" lnSpcReduction="10000"/>
          </a:bodyPr>
          <a:lstStyle/>
          <a:p>
            <a:pPr algn="just" rtl="1">
              <a:lnSpc>
                <a:spcPct val="150000"/>
              </a:lnSpc>
            </a:pPr>
            <a:r>
              <a:rPr lang="fa-IR" sz="2800" dirty="0">
                <a:ea typeface="Calibri"/>
                <a:cs typeface="B Nazanin"/>
              </a:rPr>
              <a:t>در سال های اخیر ، متخصصان سالمندی و سالمند شناسان با این دیدگاه در چالش اند که </a:t>
            </a:r>
            <a:r>
              <a:rPr lang="fa-IR" sz="2800" dirty="0" smtClean="0">
                <a:ea typeface="Calibri"/>
                <a:cs typeface="B Nazanin"/>
              </a:rPr>
              <a:t>سقوط یک فرد سالمند از </a:t>
            </a:r>
            <a:r>
              <a:rPr lang="fa-IR" sz="2800" dirty="0">
                <a:solidFill>
                  <a:srgbClr val="7030A0"/>
                </a:solidFill>
                <a:ea typeface="Calibri"/>
                <a:cs typeface="B Nazanin"/>
              </a:rPr>
              <a:t>عواقب طبیعی پیری </a:t>
            </a:r>
            <a:r>
              <a:rPr lang="fa-IR" sz="2800" dirty="0">
                <a:solidFill>
                  <a:srgbClr val="C00000"/>
                </a:solidFill>
                <a:ea typeface="Calibri"/>
                <a:cs typeface="B Nazanin"/>
              </a:rPr>
              <a:t>هستند یا </a:t>
            </a:r>
            <a:r>
              <a:rPr lang="fa-IR" sz="2800" dirty="0">
                <a:solidFill>
                  <a:srgbClr val="7030A0"/>
                </a:solidFill>
                <a:ea typeface="Calibri"/>
                <a:cs typeface="B Nazanin"/>
              </a:rPr>
              <a:t>وقایع تصادفی </a:t>
            </a:r>
            <a:r>
              <a:rPr lang="fa-IR" sz="2800" dirty="0">
                <a:solidFill>
                  <a:srgbClr val="C00000"/>
                </a:solidFill>
                <a:ea typeface="Calibri"/>
                <a:cs typeface="B Nazanin"/>
              </a:rPr>
              <a:t>به حساب می </a:t>
            </a:r>
            <a:r>
              <a:rPr lang="fa-IR" sz="2800" dirty="0" smtClean="0">
                <a:solidFill>
                  <a:srgbClr val="C00000"/>
                </a:solidFill>
                <a:ea typeface="Calibri"/>
                <a:cs typeface="B Nazanin"/>
              </a:rPr>
              <a:t>آیند؟</a:t>
            </a:r>
            <a:endParaRPr lang="fa-IR" sz="2800" dirty="0" smtClean="0">
              <a:ea typeface="Calibri"/>
              <a:cs typeface="B Nazanin"/>
            </a:endParaRPr>
          </a:p>
          <a:p>
            <a:pPr algn="just" rtl="1">
              <a:lnSpc>
                <a:spcPct val="150000"/>
              </a:lnSpc>
            </a:pPr>
            <a:r>
              <a:rPr lang="fa-IR" sz="2800" dirty="0" smtClean="0">
                <a:ea typeface="Calibri"/>
                <a:cs typeface="B Nazanin"/>
              </a:rPr>
              <a:t> </a:t>
            </a:r>
            <a:r>
              <a:rPr lang="fa-IR" sz="2800" dirty="0">
                <a:ea typeface="Calibri"/>
                <a:cs typeface="B Nazanin"/>
              </a:rPr>
              <a:t>این موضوع مورد موافقت است که </a:t>
            </a:r>
            <a:r>
              <a:rPr lang="fa-IR" sz="2800" dirty="0" smtClean="0">
                <a:ea typeface="Calibri"/>
                <a:cs typeface="B Nazanin"/>
              </a:rPr>
              <a:t>سقوط یک فرد سالمند و مشکلات همراه آن  </a:t>
            </a:r>
            <a:r>
              <a:rPr lang="fa-IR" sz="2800" dirty="0">
                <a:ea typeface="Calibri"/>
                <a:cs typeface="B Nazanin"/>
              </a:rPr>
              <a:t>نتیجه ی </a:t>
            </a:r>
            <a:r>
              <a:rPr lang="fa-IR" sz="2800" dirty="0">
                <a:solidFill>
                  <a:srgbClr val="7030A0"/>
                </a:solidFill>
                <a:ea typeface="Calibri"/>
                <a:cs typeface="B Nazanin"/>
              </a:rPr>
              <a:t>فاکتورها و عوامل چندگانه</a:t>
            </a:r>
            <a:r>
              <a:rPr lang="fa-IR" sz="2800" dirty="0">
                <a:ea typeface="Calibri"/>
                <a:cs typeface="B Nazanin"/>
              </a:rPr>
              <a:t>، مختلف و متفاوتی </a:t>
            </a:r>
            <a:r>
              <a:rPr lang="fa-IR" sz="2800" dirty="0" smtClean="0">
                <a:ea typeface="Calibri"/>
                <a:cs typeface="B Nazanin"/>
              </a:rPr>
              <a:t>است</a:t>
            </a:r>
            <a:r>
              <a:rPr lang="en-US" sz="2800" dirty="0" smtClean="0">
                <a:ea typeface="Calibri"/>
                <a:cs typeface="B Nazanin"/>
              </a:rPr>
              <a:t>.</a:t>
            </a:r>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444476487"/>
              </p:ext>
            </p:extLst>
          </p:nvPr>
        </p:nvGraphicFramePr>
        <p:xfrm>
          <a:off x="179512" y="1484784"/>
          <a:ext cx="3312368" cy="4928592"/>
        </p:xfrm>
        <a:graphic>
          <a:graphicData uri="http://schemas.openxmlformats.org/presentationml/2006/ole">
            <mc:AlternateContent xmlns:mc="http://schemas.openxmlformats.org/markup-compatibility/2006">
              <mc:Choice xmlns:v="urn:schemas-microsoft-com:vml" Requires="v">
                <p:oleObj spid="_x0000_s6165" name="CorelDRAW" r:id="rId4" imgW="4355592" imgH="6412992" progId="">
                  <p:embed/>
                </p:oleObj>
              </mc:Choice>
              <mc:Fallback>
                <p:oleObj name="CorelDRAW" r:id="rId4" imgW="4355592" imgH="6412992"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84784"/>
                        <a:ext cx="3312368" cy="4928592"/>
                      </a:xfrm>
                      <a:prstGeom prst="rect">
                        <a:avLst/>
                      </a:prstGeom>
                      <a:noFill/>
                      <a:ln>
                        <a:noFill/>
                      </a:ln>
                    </p:spPr>
                  </p:pic>
                </p:oleObj>
              </mc:Fallback>
            </mc:AlternateContent>
          </a:graphicData>
        </a:graphic>
      </p:graphicFrame>
      <p:pic>
        <p:nvPicPr>
          <p:cNvPr id="7" name="Content Placeholder 3" descr="fallen and can't get up.jpg"/>
          <p:cNvPicPr>
            <a:picLocks noChangeAspect="1"/>
          </p:cNvPicPr>
          <p:nvPr/>
        </p:nvPicPr>
        <p:blipFill>
          <a:blip r:embed="rId6" cstate="print"/>
          <a:srcRect/>
          <a:stretch>
            <a:fillRect/>
          </a:stretch>
        </p:blipFill>
        <p:spPr>
          <a:xfrm>
            <a:off x="107504" y="116632"/>
            <a:ext cx="2232248" cy="1159768"/>
          </a:xfrm>
          <a:prstGeom prst="rect">
            <a:avLst/>
          </a:prstGeom>
        </p:spPr>
      </p:pic>
      <p:sp>
        <p:nvSpPr>
          <p:cNvPr id="3" name="Title 2"/>
          <p:cNvSpPr>
            <a:spLocks noGrp="1"/>
          </p:cNvSpPr>
          <p:nvPr>
            <p:ph type="title"/>
          </p:nvPr>
        </p:nvSpPr>
        <p:spPr/>
        <p:txBody>
          <a:bodyPr/>
          <a:lstStyle/>
          <a:p>
            <a:endParaRPr lang="en-US"/>
          </a:p>
        </p:txBody>
      </p:sp>
      <p:sp>
        <p:nvSpPr>
          <p:cNvPr id="9" name="Rectangle 2"/>
          <p:cNvSpPr txBox="1">
            <a:spLocks noRot="1" noChangeArrowheads="1"/>
          </p:cNvSpPr>
          <p:nvPr/>
        </p:nvSpPr>
        <p:spPr>
          <a:xfrm>
            <a:off x="2483768" y="71414"/>
            <a:ext cx="6417346" cy="1204986"/>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a-IR" sz="2400" b="1" smtClean="0">
                <a:latin typeface="Times New Roman"/>
                <a:ea typeface="Times New Roman"/>
                <a:cs typeface="B Nazanin"/>
              </a:rPr>
              <a:t>مقدمه ای در ارتباط با ضرورت پیشگیری از سقوط افراد سالمند</a:t>
            </a:r>
            <a:endParaRPr lang="en-US" sz="2400" dirty="0">
              <a:latin typeface="Franklin Gothic Book" pitchFamily="34" charset="0"/>
              <a:cs typeface="B Nazanin" pitchFamily="2" charset="-78"/>
            </a:endParaRPr>
          </a:p>
        </p:txBody>
      </p:sp>
    </p:spTree>
    <p:extLst>
      <p:ext uri="{BB962C8B-B14F-4D97-AF65-F5344CB8AC3E}">
        <p14:creationId xmlns:p14="http://schemas.microsoft.com/office/powerpoint/2010/main" val="3322535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2" name="Rectangle 1"/>
          <p:cNvSpPr/>
          <p:nvPr/>
        </p:nvSpPr>
        <p:spPr>
          <a:xfrm>
            <a:off x="251520" y="1628800"/>
            <a:ext cx="8640960" cy="3970318"/>
          </a:xfrm>
          <a:prstGeom prst="rect">
            <a:avLst/>
          </a:prstGeom>
        </p:spPr>
        <p:txBody>
          <a:bodyPr wrap="square">
            <a:spAutoFit/>
          </a:bodyPr>
          <a:lstStyle/>
          <a:p>
            <a:pPr algn="just" rtl="1">
              <a:lnSpc>
                <a:spcPct val="150000"/>
              </a:lnSpc>
            </a:pPr>
            <a:r>
              <a:rPr lang="fa-IR" sz="2800" b="1" dirty="0" smtClean="0">
                <a:solidFill>
                  <a:schemeClr val="dk1"/>
                </a:solidFill>
                <a:latin typeface="Times New Roman"/>
                <a:ea typeface="Times New Roman"/>
                <a:cs typeface="B Nazanin"/>
              </a:rPr>
              <a:t>نکته: از </a:t>
            </a:r>
            <a:r>
              <a:rPr lang="fa-IR" sz="2800" b="1" dirty="0">
                <a:solidFill>
                  <a:schemeClr val="dk1"/>
                </a:solidFill>
                <a:latin typeface="Times New Roman"/>
                <a:ea typeface="Times New Roman"/>
                <a:cs typeface="B Nazanin"/>
              </a:rPr>
              <a:t>آنجایی که </a:t>
            </a:r>
            <a:r>
              <a:rPr lang="fa-IR" sz="2800" b="1" dirty="0">
                <a:solidFill>
                  <a:srgbClr val="7030A0"/>
                </a:solidFill>
                <a:latin typeface="Times New Roman"/>
                <a:ea typeface="Times New Roman"/>
                <a:cs typeface="B Nazanin"/>
              </a:rPr>
              <a:t>هیچ دو نفر سالمندی مثل هم نیستند </a:t>
            </a:r>
            <a:r>
              <a:rPr lang="fa-IR" sz="2800" b="1" dirty="0">
                <a:solidFill>
                  <a:schemeClr val="dk1"/>
                </a:solidFill>
                <a:latin typeface="Times New Roman"/>
                <a:ea typeface="Times New Roman"/>
                <a:cs typeface="B Nazanin"/>
              </a:rPr>
              <a:t>(آنها ممکن است بیماری‌های مختلفی داشته باشند و یا داروهای مختلفی مصرف </a:t>
            </a:r>
            <a:r>
              <a:rPr lang="fa-IR" sz="2800" b="1" dirty="0" smtClean="0">
                <a:solidFill>
                  <a:schemeClr val="dk1"/>
                </a:solidFill>
                <a:latin typeface="Times New Roman"/>
                <a:ea typeface="Times New Roman"/>
                <a:cs typeface="B Nazanin"/>
              </a:rPr>
              <a:t>کنند و محیط زندگی آنان متفاوت باشند) </a:t>
            </a:r>
            <a:r>
              <a:rPr lang="fa-IR" sz="2800" b="1" dirty="0">
                <a:solidFill>
                  <a:schemeClr val="dk1"/>
                </a:solidFill>
                <a:latin typeface="Times New Roman"/>
                <a:ea typeface="Times New Roman"/>
                <a:cs typeface="B Nazanin"/>
              </a:rPr>
              <a:t>همه </a:t>
            </a:r>
            <a:r>
              <a:rPr lang="fa-IR" sz="2800" b="1" dirty="0" smtClean="0">
                <a:solidFill>
                  <a:schemeClr val="dk1"/>
                </a:solidFill>
                <a:latin typeface="Times New Roman"/>
                <a:ea typeface="Times New Roman"/>
                <a:cs typeface="B Nazanin"/>
              </a:rPr>
              <a:t>سقوط </a:t>
            </a:r>
            <a:r>
              <a:rPr lang="fa-IR" sz="2800" b="1" dirty="0" smtClean="0">
                <a:solidFill>
                  <a:schemeClr val="dk1"/>
                </a:solidFill>
                <a:latin typeface="Times New Roman"/>
                <a:ea typeface="Times New Roman"/>
                <a:cs typeface="B Nazanin"/>
              </a:rPr>
              <a:t>ها </a:t>
            </a:r>
            <a:r>
              <a:rPr lang="fa-IR" sz="2800" b="1" dirty="0">
                <a:solidFill>
                  <a:schemeClr val="dk1"/>
                </a:solidFill>
                <a:latin typeface="Times New Roman"/>
                <a:ea typeface="Times New Roman"/>
                <a:cs typeface="B Nazanin"/>
              </a:rPr>
              <a:t>نیز مثل هم نیستند و می‌توانند علل مشابه داشته باشند. </a:t>
            </a:r>
            <a:r>
              <a:rPr lang="fa-IR" sz="2800" b="1" dirty="0">
                <a:solidFill>
                  <a:srgbClr val="7030A0"/>
                </a:solidFill>
                <a:latin typeface="Times New Roman"/>
                <a:ea typeface="Times New Roman"/>
                <a:cs typeface="B Nazanin"/>
              </a:rPr>
              <a:t>شناخت سالمندان و شرایطی که آنها را در مخاطره قرار می‌دهد، شما را در یک شرایط عالی برای پیشگیری از سقوط</a:t>
            </a:r>
            <a:r>
              <a:rPr lang="fa-IR" sz="2800" b="1" dirty="0">
                <a:solidFill>
                  <a:schemeClr val="dk1"/>
                </a:solidFill>
                <a:latin typeface="Times New Roman"/>
                <a:ea typeface="Times New Roman"/>
                <a:cs typeface="B Nazanin"/>
              </a:rPr>
              <a:t>، قرار می‌دهد.</a:t>
            </a:r>
            <a:endParaRPr lang="en-US" sz="28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2732745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2" name="Rectangle 1"/>
          <p:cNvSpPr/>
          <p:nvPr/>
        </p:nvSpPr>
        <p:spPr>
          <a:xfrm>
            <a:off x="251520" y="1628800"/>
            <a:ext cx="8640960" cy="4893647"/>
          </a:xfrm>
          <a:prstGeom prst="rect">
            <a:avLst/>
          </a:prstGeom>
        </p:spPr>
        <p:txBody>
          <a:bodyPr wrap="square">
            <a:spAutoFit/>
          </a:bodyPr>
          <a:lstStyle/>
          <a:p>
            <a:pPr algn="just" rtl="1">
              <a:lnSpc>
                <a:spcPct val="150000"/>
              </a:lnSpc>
            </a:pPr>
            <a:r>
              <a:rPr lang="fa-IR" sz="2800" b="1" dirty="0">
                <a:solidFill>
                  <a:srgbClr val="7030A0"/>
                </a:solidFill>
                <a:latin typeface="Times New Roman"/>
                <a:ea typeface="Times New Roman"/>
                <a:cs typeface="B Nazanin"/>
              </a:rPr>
              <a:t>عوامل خطر سقوط معمولاً به دو گروه اصلی تقسیم بندی می‌شود:</a:t>
            </a:r>
            <a:endParaRPr lang="en-US" sz="2800" b="1" dirty="0">
              <a:solidFill>
                <a:srgbClr val="7030A0"/>
              </a:solidFill>
              <a:latin typeface="Times New Roman"/>
              <a:ea typeface="Times New Roman"/>
              <a:cs typeface="B Nazanin"/>
            </a:endParaRPr>
          </a:p>
          <a:p>
            <a:pPr lvl="0" algn="just" rtl="1">
              <a:lnSpc>
                <a:spcPct val="150000"/>
              </a:lnSpc>
            </a:pPr>
            <a:r>
              <a:rPr lang="fa-IR" sz="2800" b="1" dirty="0">
                <a:solidFill>
                  <a:srgbClr val="FF0000"/>
                </a:solidFill>
                <a:latin typeface="Times New Roman"/>
                <a:ea typeface="Times New Roman"/>
                <a:cs typeface="B Nazanin"/>
              </a:rPr>
              <a:t>عوامل </a:t>
            </a:r>
            <a:r>
              <a:rPr lang="fa-IR" sz="2800" b="1" dirty="0" smtClean="0">
                <a:solidFill>
                  <a:srgbClr val="FF0000"/>
                </a:solidFill>
                <a:latin typeface="Times New Roman"/>
                <a:ea typeface="Times New Roman"/>
                <a:cs typeface="B Nazanin"/>
              </a:rPr>
              <a:t>خطر درونی</a:t>
            </a:r>
            <a:r>
              <a:rPr lang="fa-IR" sz="2800" b="1" dirty="0">
                <a:solidFill>
                  <a:srgbClr val="FF0000"/>
                </a:solidFill>
                <a:latin typeface="Times New Roman"/>
                <a:ea typeface="Times New Roman"/>
                <a:cs typeface="B Nazanin"/>
              </a:rPr>
              <a:t>: </a:t>
            </a:r>
            <a:r>
              <a:rPr lang="fa-IR" sz="2400" b="1" dirty="0">
                <a:solidFill>
                  <a:schemeClr val="dk1"/>
                </a:solidFill>
                <a:latin typeface="Times New Roman"/>
                <a:ea typeface="Times New Roman"/>
                <a:cs typeface="B Nazanin"/>
              </a:rPr>
              <a:t>یعنی عوامل شخصی فرد سالمند برای افزایش خطر سقوط، مانند بیماری ها و عوارض جانبی دارو ها؛ که می‌توانند بر توانایی شخص جهت حفظ تعادلش تأثیر داشته باشد.</a:t>
            </a:r>
            <a:endParaRPr lang="en-US" sz="2400" b="1" dirty="0">
              <a:solidFill>
                <a:schemeClr val="dk1"/>
              </a:solidFill>
              <a:latin typeface="Times New Roman"/>
              <a:ea typeface="Times New Roman"/>
              <a:cs typeface="B Nazanin"/>
            </a:endParaRPr>
          </a:p>
          <a:p>
            <a:pPr lvl="0" algn="just" rtl="1">
              <a:lnSpc>
                <a:spcPct val="150000"/>
              </a:lnSpc>
            </a:pPr>
            <a:r>
              <a:rPr lang="fa-IR" sz="2800" b="1" dirty="0">
                <a:solidFill>
                  <a:srgbClr val="FF0000"/>
                </a:solidFill>
                <a:latin typeface="Times New Roman"/>
                <a:ea typeface="Times New Roman"/>
                <a:cs typeface="B Nazanin"/>
              </a:rPr>
              <a:t>عوامل بیرونی: </a:t>
            </a:r>
            <a:r>
              <a:rPr lang="fa-IR" sz="2400" b="1" dirty="0">
                <a:solidFill>
                  <a:schemeClr val="dk1"/>
                </a:solidFill>
                <a:latin typeface="Times New Roman"/>
                <a:ea typeface="Times New Roman"/>
                <a:cs typeface="B Nazanin"/>
              </a:rPr>
              <a:t>یعنی عوامل محیطی که خطر سقوط را افزایش می دهند، مانند سطوح لغزنده، موانع، روشنایی کم و دیگر خطرات امنیتی؛ که می‌توانند زمینه را برای سُر خوردن و لغزیدن سالمندان فراهم نمایند.</a:t>
            </a:r>
            <a:endParaRPr lang="en-US" sz="2400" b="1" dirty="0">
              <a:solidFill>
                <a:schemeClr val="dk1"/>
              </a:solidFill>
              <a:latin typeface="Times New Roman"/>
              <a:ea typeface="Times New Roman"/>
              <a:cs typeface="B Nazanin"/>
            </a:endParaRPr>
          </a:p>
          <a:p>
            <a:pPr algn="just" rtl="1">
              <a:lnSpc>
                <a:spcPct val="150000"/>
              </a:lnSpc>
            </a:pPr>
            <a:endParaRPr lang="en-US" sz="28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73272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3" name="Rectangle 2"/>
          <p:cNvSpPr/>
          <p:nvPr/>
        </p:nvSpPr>
        <p:spPr>
          <a:xfrm>
            <a:off x="251520" y="1340768"/>
            <a:ext cx="8640960" cy="1846659"/>
          </a:xfrm>
          <a:prstGeom prst="rect">
            <a:avLst/>
          </a:prstGeom>
        </p:spPr>
        <p:txBody>
          <a:bodyPr wrap="square">
            <a:spAutoFit/>
          </a:bodyPr>
          <a:lstStyle/>
          <a:p>
            <a:pPr lvl="0" algn="just" rtl="1">
              <a:lnSpc>
                <a:spcPct val="150000"/>
              </a:lnSpc>
            </a:pPr>
            <a:r>
              <a:rPr lang="fa-IR" sz="2800" b="1" dirty="0" smtClean="0">
                <a:solidFill>
                  <a:srgbClr val="FF0000"/>
                </a:solidFill>
                <a:latin typeface="Times New Roman"/>
                <a:ea typeface="Times New Roman"/>
                <a:cs typeface="B Nazanin"/>
              </a:rPr>
              <a:t>-سقوط </a:t>
            </a:r>
            <a:r>
              <a:rPr lang="fa-IR" sz="2800" b="1" dirty="0">
                <a:solidFill>
                  <a:srgbClr val="FF0000"/>
                </a:solidFill>
                <a:latin typeface="Times New Roman"/>
                <a:ea typeface="Times New Roman"/>
                <a:cs typeface="B Nazanin"/>
              </a:rPr>
              <a:t>های </a:t>
            </a:r>
            <a:r>
              <a:rPr lang="fa-IR" sz="2800" b="1" dirty="0" smtClean="0">
                <a:solidFill>
                  <a:srgbClr val="FF0000"/>
                </a:solidFill>
                <a:latin typeface="Times New Roman"/>
                <a:ea typeface="Times New Roman"/>
                <a:cs typeface="B Nazanin"/>
              </a:rPr>
              <a:t>قبلی: </a:t>
            </a:r>
            <a:r>
              <a:rPr lang="fa-IR" sz="2400" dirty="0" smtClean="0">
                <a:solidFill>
                  <a:schemeClr val="dk1"/>
                </a:solidFill>
                <a:latin typeface="Times New Roman"/>
                <a:ea typeface="Times New Roman"/>
                <a:cs typeface="B Nazanin"/>
              </a:rPr>
              <a:t>سالمندانی </a:t>
            </a:r>
            <a:r>
              <a:rPr lang="fa-IR" sz="2400" dirty="0">
                <a:solidFill>
                  <a:schemeClr val="dk1"/>
                </a:solidFill>
                <a:latin typeface="Times New Roman"/>
                <a:ea typeface="Times New Roman"/>
                <a:cs typeface="B Nazanin"/>
              </a:rPr>
              <a:t>که قبلاً زمین خورده باشند، احتمال زیاد تری وجود دارد که مجدداً زمین بخورند. زمین خوردن ها اغلب یک نشانه ای از یک مشکل یا چند مشکل </a:t>
            </a:r>
            <a:r>
              <a:rPr lang="fa-IR" sz="2400" dirty="0" smtClean="0">
                <a:solidFill>
                  <a:schemeClr val="dk1"/>
                </a:solidFill>
                <a:latin typeface="Times New Roman"/>
                <a:ea typeface="Times New Roman"/>
                <a:cs typeface="B Nazanin"/>
              </a:rPr>
              <a:t>و </a:t>
            </a:r>
            <a:r>
              <a:rPr lang="fa-IR" sz="2400" dirty="0">
                <a:solidFill>
                  <a:schemeClr val="dk1"/>
                </a:solidFill>
                <a:latin typeface="Times New Roman"/>
                <a:ea typeface="Times New Roman"/>
                <a:cs typeface="B Nazanin"/>
              </a:rPr>
              <a:t>یا شرایط و اوضاع خطرناک محیطی.</a:t>
            </a:r>
            <a:endParaRPr lang="en-US" sz="2400" dirty="0">
              <a:solidFill>
                <a:schemeClr val="dk1"/>
              </a:solidFill>
              <a:latin typeface="Times New Roman"/>
              <a:ea typeface="Times New Roman"/>
              <a:cs typeface="B Nazanin"/>
            </a:endParaRPr>
          </a:p>
        </p:txBody>
      </p:sp>
      <p:sp>
        <p:nvSpPr>
          <p:cNvPr id="10" name="Rectangle 9"/>
          <p:cNvSpPr/>
          <p:nvPr/>
        </p:nvSpPr>
        <p:spPr>
          <a:xfrm>
            <a:off x="323528" y="3212976"/>
            <a:ext cx="8640960" cy="1246495"/>
          </a:xfrm>
          <a:prstGeom prst="rect">
            <a:avLst/>
          </a:prstGeom>
        </p:spPr>
        <p:txBody>
          <a:bodyPr wrap="square">
            <a:spAutoFit/>
          </a:bodyPr>
          <a:lstStyle/>
          <a:p>
            <a:pPr lvl="0" algn="just" rtl="1">
              <a:lnSpc>
                <a:spcPct val="150000"/>
              </a:lnSpc>
            </a:pPr>
            <a:r>
              <a:rPr lang="fa-IR" sz="2800" b="1" dirty="0" smtClean="0">
                <a:solidFill>
                  <a:srgbClr val="FF0000"/>
                </a:solidFill>
                <a:latin typeface="Times New Roman"/>
                <a:ea typeface="Times New Roman"/>
                <a:cs typeface="B Nazanin"/>
              </a:rPr>
              <a:t>-</a:t>
            </a:r>
            <a:r>
              <a:rPr lang="fa-IR" sz="2800" b="1" dirty="0">
                <a:solidFill>
                  <a:srgbClr val="FF0000"/>
                </a:solidFill>
                <a:latin typeface="Times New Roman"/>
                <a:ea typeface="Times New Roman"/>
                <a:cs typeface="B Nazanin"/>
              </a:rPr>
              <a:t>سقوط های آسیب زا</a:t>
            </a:r>
            <a:r>
              <a:rPr lang="fa-IR" sz="2800" b="1" dirty="0" smtClean="0">
                <a:solidFill>
                  <a:srgbClr val="FF0000"/>
                </a:solidFill>
                <a:latin typeface="Times New Roman"/>
                <a:ea typeface="Times New Roman"/>
                <a:cs typeface="B Nazanin"/>
              </a:rPr>
              <a:t>: </a:t>
            </a:r>
            <a:r>
              <a:rPr lang="fa-IR" sz="2400" dirty="0" smtClean="0">
                <a:solidFill>
                  <a:schemeClr val="dk1"/>
                </a:solidFill>
                <a:latin typeface="Times New Roman"/>
                <a:ea typeface="Times New Roman"/>
                <a:cs typeface="B Nazanin"/>
              </a:rPr>
              <a:t>هر </a:t>
            </a:r>
            <a:r>
              <a:rPr lang="fa-IR" sz="2400" dirty="0">
                <a:solidFill>
                  <a:schemeClr val="dk1"/>
                </a:solidFill>
                <a:latin typeface="Times New Roman"/>
                <a:ea typeface="Times New Roman"/>
                <a:cs typeface="B Nazanin"/>
              </a:rPr>
              <a:t>گونه دردی در پی سقوط می‌تواند به سختی و مشکل حرکتی منجر شود که می‌تواند تعادل و توانایی راه رفتن ایمن را تحت تأثیر قرار دهد.</a:t>
            </a:r>
            <a:endParaRPr lang="en-US" sz="2400" dirty="0">
              <a:solidFill>
                <a:schemeClr val="dk1"/>
              </a:solidFill>
              <a:latin typeface="Times New Roman"/>
              <a:ea typeface="Times New Roman"/>
              <a:cs typeface="B Nazanin"/>
            </a:endParaRPr>
          </a:p>
        </p:txBody>
      </p:sp>
      <p:sp>
        <p:nvSpPr>
          <p:cNvPr id="11" name="Rectangle 10"/>
          <p:cNvSpPr/>
          <p:nvPr/>
        </p:nvSpPr>
        <p:spPr>
          <a:xfrm>
            <a:off x="128938" y="4581128"/>
            <a:ext cx="8835549" cy="2446824"/>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تغییر در </a:t>
            </a:r>
            <a:r>
              <a:rPr lang="fa-IR" sz="2800" b="1" dirty="0" smtClean="0">
                <a:solidFill>
                  <a:srgbClr val="FF0000"/>
                </a:solidFill>
                <a:latin typeface="Times New Roman"/>
                <a:ea typeface="Times New Roman"/>
                <a:cs typeface="B Nazanin"/>
              </a:rPr>
              <a:t>وضعیت فعلی: </a:t>
            </a:r>
            <a:r>
              <a:rPr lang="fa-IR" sz="2400" dirty="0">
                <a:solidFill>
                  <a:schemeClr val="dk1"/>
                </a:solidFill>
                <a:latin typeface="Times New Roman"/>
                <a:ea typeface="Times New Roman"/>
                <a:cs typeface="B Nazanin"/>
              </a:rPr>
              <a:t>هر وقت یک بیماری حاد در یک فرد سالمند آشکار گردد، مانند عفونت مجاری ادرار (</a:t>
            </a:r>
            <a:r>
              <a:rPr lang="en-US" sz="2400" dirty="0">
                <a:solidFill>
                  <a:schemeClr val="dk1"/>
                </a:solidFill>
                <a:latin typeface="Times New Roman"/>
                <a:ea typeface="Times New Roman"/>
                <a:cs typeface="B Nazanin"/>
              </a:rPr>
              <a:t>UTI</a:t>
            </a:r>
            <a:r>
              <a:rPr lang="fa-IR" sz="2400" dirty="0">
                <a:solidFill>
                  <a:schemeClr val="dk1"/>
                </a:solidFill>
                <a:latin typeface="Times New Roman"/>
                <a:ea typeface="Times New Roman"/>
                <a:cs typeface="B Nazanin"/>
              </a:rPr>
              <a:t>)، پنومونی و یا افت قند خون، گفته می‌شود که این فرد </a:t>
            </a:r>
            <a:r>
              <a:rPr lang="fa-IR" sz="2400" dirty="0">
                <a:solidFill>
                  <a:srgbClr val="7030A0"/>
                </a:solidFill>
                <a:latin typeface="Times New Roman"/>
                <a:ea typeface="Times New Roman"/>
                <a:cs typeface="B Nazanin"/>
              </a:rPr>
              <a:t>تغییر در وضعیت را متحمل </a:t>
            </a:r>
            <a:r>
              <a:rPr lang="fa-IR" sz="2400" dirty="0">
                <a:solidFill>
                  <a:schemeClr val="dk1"/>
                </a:solidFill>
                <a:latin typeface="Times New Roman"/>
                <a:ea typeface="Times New Roman"/>
                <a:cs typeface="B Nazanin"/>
              </a:rPr>
              <a:t>شده است. </a:t>
            </a:r>
            <a:r>
              <a:rPr lang="fa-IR" sz="2400" dirty="0">
                <a:solidFill>
                  <a:srgbClr val="7030A0"/>
                </a:solidFill>
                <a:latin typeface="Times New Roman"/>
                <a:ea typeface="Times New Roman"/>
                <a:cs typeface="B Nazanin"/>
              </a:rPr>
              <a:t>هر بیماری که سبب تغییر در وضعیت </a:t>
            </a:r>
            <a:r>
              <a:rPr lang="fa-IR" sz="2400" dirty="0">
                <a:solidFill>
                  <a:schemeClr val="dk1"/>
                </a:solidFill>
                <a:latin typeface="Times New Roman"/>
                <a:ea typeface="Times New Roman"/>
                <a:cs typeface="B Nazanin"/>
              </a:rPr>
              <a:t>گردد، می‌تواند خطر سقوط را افزایش دهد.</a:t>
            </a:r>
            <a:endParaRPr lang="en-US" sz="24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250532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3" name="Rectangle 2"/>
          <p:cNvSpPr/>
          <p:nvPr/>
        </p:nvSpPr>
        <p:spPr>
          <a:xfrm>
            <a:off x="251520" y="1232748"/>
            <a:ext cx="8640960" cy="5539978"/>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افت قدرت </a:t>
            </a:r>
            <a:r>
              <a:rPr lang="fa-IR" sz="2400" b="1" dirty="0" smtClean="0">
                <a:solidFill>
                  <a:srgbClr val="FF0000"/>
                </a:solidFill>
                <a:latin typeface="Times New Roman"/>
                <a:ea typeface="Times New Roman"/>
                <a:cs typeface="B Nazanin"/>
              </a:rPr>
              <a:t>بينايي: </a:t>
            </a:r>
            <a:r>
              <a:rPr lang="fa-IR" sz="2000" b="1" dirty="0" smtClean="0">
                <a:solidFill>
                  <a:schemeClr val="dk1"/>
                </a:solidFill>
                <a:latin typeface="Times New Roman"/>
                <a:ea typeface="Times New Roman"/>
                <a:cs typeface="B Nazanin"/>
              </a:rPr>
              <a:t>بيماري </a:t>
            </a:r>
            <a:r>
              <a:rPr lang="fa-IR" sz="2000" b="1" dirty="0">
                <a:solidFill>
                  <a:schemeClr val="dk1"/>
                </a:solidFill>
                <a:latin typeface="Times New Roman"/>
                <a:ea typeface="Times New Roman"/>
                <a:cs typeface="B Nazanin"/>
              </a:rPr>
              <a:t>هاي چشمي از قبيل گلوكوم، آب مرواريد و لكه زرد مي توانند </a:t>
            </a:r>
            <a:r>
              <a:rPr lang="fa-IR" sz="2000" b="1" dirty="0">
                <a:solidFill>
                  <a:srgbClr val="7030A0"/>
                </a:solidFill>
                <a:latin typeface="Times New Roman"/>
                <a:ea typeface="Times New Roman"/>
                <a:cs typeface="B Nazanin"/>
              </a:rPr>
              <a:t>ادراك عمقي را تغيير داده و تيرگي و عدم وضوح </a:t>
            </a:r>
            <a:r>
              <a:rPr lang="fa-IR" sz="2000" b="1" dirty="0">
                <a:solidFill>
                  <a:schemeClr val="dk1"/>
                </a:solidFill>
                <a:latin typeface="Times New Roman"/>
                <a:ea typeface="Times New Roman"/>
                <a:cs typeface="B Nazanin"/>
              </a:rPr>
              <a:t>را سبب مي شوند. اين باعث مي شود كه سالمندان موانع و خطرات سر راهشان را نبينند و مي تواند به </a:t>
            </a:r>
            <a:r>
              <a:rPr lang="fa-IR" sz="2000" b="1" dirty="0">
                <a:solidFill>
                  <a:srgbClr val="7030A0"/>
                </a:solidFill>
                <a:latin typeface="Times New Roman"/>
                <a:ea typeface="Times New Roman"/>
                <a:cs typeface="B Nazanin"/>
              </a:rPr>
              <a:t>سر خوردن و لغزيدن</a:t>
            </a:r>
            <a:r>
              <a:rPr lang="fa-IR" sz="2000" b="1" dirty="0">
                <a:solidFill>
                  <a:schemeClr val="dk1"/>
                </a:solidFill>
                <a:latin typeface="Times New Roman"/>
                <a:ea typeface="Times New Roman"/>
                <a:cs typeface="B Nazanin"/>
              </a:rPr>
              <a:t> منجر شود.</a:t>
            </a:r>
            <a:endParaRPr lang="en-US" sz="2000" b="1" dirty="0">
              <a:solidFill>
                <a:schemeClr val="dk1"/>
              </a:solidFill>
              <a:latin typeface="Times New Roman"/>
              <a:ea typeface="Times New Roman"/>
              <a:cs typeface="B Nazanin"/>
            </a:endParaRPr>
          </a:p>
          <a:p>
            <a:pPr algn="just" rtl="1">
              <a:lnSpc>
                <a:spcPct val="150000"/>
              </a:lnSpc>
            </a:pPr>
            <a:r>
              <a:rPr lang="fa-IR" sz="2000" b="1" dirty="0">
                <a:solidFill>
                  <a:srgbClr val="7030A0"/>
                </a:solidFill>
                <a:latin typeface="Times New Roman"/>
                <a:ea typeface="Times New Roman"/>
                <a:cs typeface="B Nazanin"/>
              </a:rPr>
              <a:t>عينك هاي كثيف و نا مرتب، </a:t>
            </a:r>
            <a:r>
              <a:rPr lang="fa-IR" sz="2000" b="1" dirty="0">
                <a:solidFill>
                  <a:schemeClr val="dk1"/>
                </a:solidFill>
                <a:latin typeface="Times New Roman"/>
                <a:ea typeface="Times New Roman"/>
                <a:cs typeface="B Nazanin"/>
              </a:rPr>
              <a:t>و يا </a:t>
            </a:r>
            <a:r>
              <a:rPr lang="fa-IR" sz="2000" b="1" dirty="0">
                <a:solidFill>
                  <a:srgbClr val="7030A0"/>
                </a:solidFill>
                <a:latin typeface="Times New Roman"/>
                <a:ea typeface="Times New Roman"/>
                <a:cs typeface="B Nazanin"/>
              </a:rPr>
              <a:t>عدم استفاده از عينك به هنگام ضرورت</a:t>
            </a:r>
            <a:r>
              <a:rPr lang="fa-IR" sz="2000" b="1" dirty="0">
                <a:solidFill>
                  <a:schemeClr val="dk1"/>
                </a:solidFill>
                <a:latin typeface="Times New Roman"/>
                <a:ea typeface="Times New Roman"/>
                <a:cs typeface="B Nazanin"/>
              </a:rPr>
              <a:t> نيز مي تواند خطر سقوط را افزايش دهد</a:t>
            </a:r>
            <a:r>
              <a:rPr lang="fa-IR" sz="2000" b="1" dirty="0" smtClean="0">
                <a:solidFill>
                  <a:schemeClr val="dk1"/>
                </a:solidFill>
                <a:latin typeface="Times New Roman"/>
                <a:ea typeface="Times New Roman"/>
                <a:cs typeface="B Nazanin"/>
              </a:rPr>
              <a:t>.</a:t>
            </a:r>
          </a:p>
          <a:p>
            <a:pPr algn="just" rtl="1">
              <a:lnSpc>
                <a:spcPct val="150000"/>
              </a:lnSpc>
            </a:pPr>
            <a:r>
              <a:rPr lang="fa-IR" sz="2000" b="1" dirty="0" smtClean="0">
                <a:solidFill>
                  <a:schemeClr val="dk1"/>
                </a:solidFill>
                <a:latin typeface="Times New Roman"/>
                <a:ea typeface="Times New Roman"/>
                <a:cs typeface="B Nazanin"/>
              </a:rPr>
              <a:t> </a:t>
            </a:r>
            <a:r>
              <a:rPr lang="fa-IR" sz="2000" b="1" dirty="0">
                <a:solidFill>
                  <a:srgbClr val="C00000"/>
                </a:solidFill>
                <a:latin typeface="Times New Roman"/>
                <a:ea typeface="Times New Roman"/>
                <a:cs typeface="B Nazanin"/>
              </a:rPr>
              <a:t>بينايي كم </a:t>
            </a:r>
            <a:r>
              <a:rPr lang="fa-IR" sz="2000" b="1" dirty="0">
                <a:solidFill>
                  <a:schemeClr val="dk1"/>
                </a:solidFill>
                <a:latin typeface="Times New Roman"/>
                <a:ea typeface="Times New Roman"/>
                <a:cs typeface="B Nazanin"/>
              </a:rPr>
              <a:t>عامل مهمي در </a:t>
            </a:r>
            <a:r>
              <a:rPr lang="fa-IR" sz="2000" b="1" dirty="0">
                <a:solidFill>
                  <a:srgbClr val="7030A0"/>
                </a:solidFill>
                <a:latin typeface="Times New Roman"/>
                <a:ea typeface="Times New Roman"/>
                <a:cs typeface="B Nazanin"/>
              </a:rPr>
              <a:t>سقوط هاي همراه با آسيب </a:t>
            </a:r>
            <a:r>
              <a:rPr lang="fa-IR" sz="2000" b="1" dirty="0">
                <a:solidFill>
                  <a:schemeClr val="dk1"/>
                </a:solidFill>
                <a:latin typeface="Times New Roman"/>
                <a:ea typeface="Times New Roman"/>
                <a:cs typeface="B Nazanin"/>
              </a:rPr>
              <a:t>محسوب مي شود. در حقيقت، بينايي كم به خطر مضاعف شكستگي لگن مربوط مي شود. </a:t>
            </a:r>
            <a:endParaRPr lang="fa-IR" sz="2000" b="1" dirty="0" smtClean="0">
              <a:solidFill>
                <a:schemeClr val="dk1"/>
              </a:solidFill>
              <a:latin typeface="Times New Roman"/>
              <a:ea typeface="Times New Roman"/>
              <a:cs typeface="B Nazanin"/>
            </a:endParaRPr>
          </a:p>
          <a:p>
            <a:pPr algn="just" rtl="1">
              <a:lnSpc>
                <a:spcPct val="150000"/>
              </a:lnSpc>
            </a:pPr>
            <a:r>
              <a:rPr lang="fa-IR" sz="2000" b="1" dirty="0" smtClean="0">
                <a:solidFill>
                  <a:srgbClr val="7030A0"/>
                </a:solidFill>
                <a:latin typeface="Times New Roman"/>
                <a:ea typeface="Times New Roman"/>
                <a:cs typeface="B Nazanin"/>
              </a:rPr>
              <a:t>بینایی کم همراه با کاهش روشنایی </a:t>
            </a:r>
            <a:r>
              <a:rPr lang="fa-IR" sz="2000" b="1" dirty="0" smtClean="0">
                <a:solidFill>
                  <a:schemeClr val="dk1"/>
                </a:solidFill>
                <a:latin typeface="Times New Roman"/>
                <a:ea typeface="Times New Roman"/>
                <a:cs typeface="B Nazanin"/>
              </a:rPr>
              <a:t>مي </a:t>
            </a:r>
            <a:r>
              <a:rPr lang="fa-IR" sz="2000" b="1" dirty="0">
                <a:solidFill>
                  <a:schemeClr val="dk1"/>
                </a:solidFill>
                <a:latin typeface="Times New Roman"/>
                <a:ea typeface="Times New Roman"/>
                <a:cs typeface="B Nazanin"/>
              </a:rPr>
              <a:t>تواند به سُرخوردن ها و لغزيدن ها منجر </a:t>
            </a:r>
            <a:r>
              <a:rPr lang="fa-IR" sz="2000" b="1" dirty="0" smtClean="0">
                <a:solidFill>
                  <a:schemeClr val="dk1"/>
                </a:solidFill>
                <a:latin typeface="Times New Roman"/>
                <a:ea typeface="Times New Roman"/>
                <a:cs typeface="B Nazanin"/>
              </a:rPr>
              <a:t>شود.</a:t>
            </a:r>
          </a:p>
          <a:p>
            <a:pPr algn="just" rtl="1">
              <a:lnSpc>
                <a:spcPct val="150000"/>
              </a:lnSpc>
            </a:pPr>
            <a:r>
              <a:rPr lang="fa-IR" sz="2000" b="1" dirty="0" smtClean="0">
                <a:solidFill>
                  <a:schemeClr val="dk1"/>
                </a:solidFill>
                <a:latin typeface="Times New Roman"/>
                <a:ea typeface="Times New Roman"/>
                <a:cs typeface="B Nazanin"/>
              </a:rPr>
              <a:t> </a:t>
            </a:r>
            <a:r>
              <a:rPr lang="fa-IR" sz="2400" b="1" dirty="0">
                <a:solidFill>
                  <a:schemeClr val="dk1"/>
                </a:solidFill>
                <a:latin typeface="Times New Roman"/>
                <a:ea typeface="Times New Roman"/>
                <a:cs typeface="B Nazanin"/>
              </a:rPr>
              <a:t>سالمندان با قدرت بينايي كم، ترس بيشتري از سقوط </a:t>
            </a:r>
            <a:r>
              <a:rPr lang="fa-IR" sz="2400" b="1" dirty="0" smtClean="0">
                <a:solidFill>
                  <a:schemeClr val="dk1"/>
                </a:solidFill>
                <a:latin typeface="Times New Roman"/>
                <a:ea typeface="Times New Roman"/>
                <a:cs typeface="B Nazanin"/>
              </a:rPr>
              <a:t>دارند.</a:t>
            </a:r>
          </a:p>
          <a:p>
            <a:pPr algn="just" rtl="1">
              <a:lnSpc>
                <a:spcPct val="150000"/>
              </a:lnSpc>
            </a:pPr>
            <a:r>
              <a:rPr lang="fa-IR" sz="2400" b="1" dirty="0" smtClean="0">
                <a:solidFill>
                  <a:srgbClr val="7030A0"/>
                </a:solidFill>
                <a:latin typeface="Times New Roman"/>
                <a:ea typeface="Times New Roman"/>
                <a:cs typeface="B Nazanin"/>
              </a:rPr>
              <a:t>تركيب </a:t>
            </a:r>
            <a:r>
              <a:rPr lang="fa-IR" sz="2400" b="1" dirty="0">
                <a:solidFill>
                  <a:srgbClr val="7030A0"/>
                </a:solidFill>
                <a:latin typeface="Times New Roman"/>
                <a:ea typeface="Times New Roman"/>
                <a:cs typeface="B Nazanin"/>
              </a:rPr>
              <a:t>قدرت بينايي كم و ترس از سقوط </a:t>
            </a:r>
            <a:r>
              <a:rPr lang="fa-IR" sz="2000" b="1" dirty="0">
                <a:solidFill>
                  <a:schemeClr val="dk1"/>
                </a:solidFill>
                <a:latin typeface="Times New Roman"/>
                <a:ea typeface="Times New Roman"/>
                <a:cs typeface="B Nazanin"/>
              </a:rPr>
              <a:t>مي تواند به </a:t>
            </a:r>
            <a:r>
              <a:rPr lang="fa-IR" sz="2000" b="1" dirty="0">
                <a:solidFill>
                  <a:srgbClr val="7030A0"/>
                </a:solidFill>
                <a:latin typeface="Times New Roman"/>
                <a:ea typeface="Times New Roman"/>
                <a:cs typeface="B Nazanin"/>
              </a:rPr>
              <a:t>ترس از راه رفتن </a:t>
            </a:r>
            <a:r>
              <a:rPr lang="fa-IR" sz="2000" b="1" dirty="0">
                <a:solidFill>
                  <a:schemeClr val="dk1"/>
                </a:solidFill>
                <a:latin typeface="Times New Roman"/>
                <a:ea typeface="Times New Roman"/>
                <a:cs typeface="B Nazanin"/>
              </a:rPr>
              <a:t>منجر گردد كه اين خود مي تواند به </a:t>
            </a:r>
            <a:r>
              <a:rPr lang="fa-IR" sz="2400" b="1" dirty="0">
                <a:solidFill>
                  <a:schemeClr val="dk1"/>
                </a:solidFill>
                <a:latin typeface="Times New Roman"/>
                <a:ea typeface="Times New Roman"/>
                <a:cs typeface="B Nazanin"/>
              </a:rPr>
              <a:t>ضعف عضلاني و افزايش خطر سقوط </a:t>
            </a:r>
            <a:r>
              <a:rPr lang="fa-IR" sz="2000" b="1" dirty="0">
                <a:solidFill>
                  <a:schemeClr val="dk1"/>
                </a:solidFill>
                <a:latin typeface="Times New Roman"/>
                <a:ea typeface="Times New Roman"/>
                <a:cs typeface="B Nazanin"/>
              </a:rPr>
              <a:t>منتهي گردد.</a:t>
            </a:r>
            <a:endParaRPr lang="en-US" sz="20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228896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3" name="Rectangle 2"/>
          <p:cNvSpPr/>
          <p:nvPr/>
        </p:nvSpPr>
        <p:spPr>
          <a:xfrm>
            <a:off x="251520" y="1232748"/>
            <a:ext cx="8640960" cy="3323987"/>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مشكلات </a:t>
            </a:r>
            <a:r>
              <a:rPr lang="fa-IR" sz="2400" b="1" dirty="0" smtClean="0">
                <a:solidFill>
                  <a:srgbClr val="FF0000"/>
                </a:solidFill>
                <a:latin typeface="Times New Roman"/>
                <a:ea typeface="Times New Roman"/>
                <a:cs typeface="B Nazanin"/>
              </a:rPr>
              <a:t>ارتباطي: </a:t>
            </a:r>
            <a:r>
              <a:rPr lang="fa-IR" sz="2400" b="1" dirty="0" smtClean="0">
                <a:solidFill>
                  <a:schemeClr val="dk1"/>
                </a:solidFill>
                <a:latin typeface="Times New Roman"/>
                <a:ea typeface="Times New Roman"/>
                <a:cs typeface="B Nazanin"/>
              </a:rPr>
              <a:t>ارتباط </a:t>
            </a:r>
            <a:r>
              <a:rPr lang="fa-IR" sz="2400" b="1" dirty="0">
                <a:solidFill>
                  <a:schemeClr val="dk1"/>
                </a:solidFill>
                <a:latin typeface="Times New Roman"/>
                <a:ea typeface="Times New Roman"/>
                <a:cs typeface="B Nazanin"/>
              </a:rPr>
              <a:t>معيوب به دلیل شرايطي مانند سكته، دمانس </a:t>
            </a:r>
            <a:r>
              <a:rPr lang="fa-IR" sz="2400" b="1" dirty="0" smtClean="0">
                <a:solidFill>
                  <a:schemeClr val="dk1"/>
                </a:solidFill>
                <a:latin typeface="Times New Roman"/>
                <a:ea typeface="Times New Roman"/>
                <a:cs typeface="B Nazanin"/>
              </a:rPr>
              <a:t>و </a:t>
            </a:r>
            <a:r>
              <a:rPr lang="fa-IR" sz="2400" b="1" dirty="0">
                <a:solidFill>
                  <a:schemeClr val="dk1"/>
                </a:solidFill>
                <a:latin typeface="Times New Roman"/>
                <a:ea typeface="Times New Roman"/>
                <a:cs typeface="B Nazanin"/>
              </a:rPr>
              <a:t>يا صحبت كردن به يك زبان </a:t>
            </a:r>
            <a:r>
              <a:rPr lang="fa-IR" sz="2400" b="1" dirty="0" smtClean="0">
                <a:solidFill>
                  <a:schemeClr val="dk1"/>
                </a:solidFill>
                <a:latin typeface="Times New Roman"/>
                <a:ea typeface="Times New Roman"/>
                <a:cs typeface="B Nazanin"/>
              </a:rPr>
              <a:t>دیگر، </a:t>
            </a:r>
            <a:r>
              <a:rPr lang="fa-IR" sz="2400" b="1" dirty="0">
                <a:solidFill>
                  <a:schemeClr val="dk1"/>
                </a:solidFill>
                <a:latin typeface="Times New Roman"/>
                <a:ea typeface="Times New Roman"/>
                <a:cs typeface="B Nazanin"/>
              </a:rPr>
              <a:t>مي‌تواند بر امنيت سالمندان تأثير گذار باشد. </a:t>
            </a:r>
            <a:r>
              <a:rPr lang="fa-IR" sz="2400" b="1" dirty="0">
                <a:solidFill>
                  <a:srgbClr val="7030A0"/>
                </a:solidFill>
                <a:latin typeface="Times New Roman"/>
                <a:ea typeface="Times New Roman"/>
                <a:cs typeface="B Nazanin"/>
              </a:rPr>
              <a:t>عدم توانايي در آشكار ساختن نياز ها و خواسته ها و عدم توانايي درك احتياطات </a:t>
            </a:r>
            <a:r>
              <a:rPr lang="fa-IR" sz="2400" b="1" dirty="0">
                <a:solidFill>
                  <a:schemeClr val="dk1"/>
                </a:solidFill>
                <a:latin typeface="Times New Roman"/>
                <a:ea typeface="Times New Roman"/>
                <a:cs typeface="B Nazanin"/>
              </a:rPr>
              <a:t>امنيتي ممكن است سبب شوند كه اين افراد براي انجام فعاليت هايي تلاش كنند كه نبايد بدون كمك آن ها را انجام دهند.</a:t>
            </a:r>
            <a:endParaRPr lang="en-US" sz="2400" b="1" dirty="0">
              <a:solidFill>
                <a:schemeClr val="dk1"/>
              </a:solidFill>
              <a:latin typeface="Times New Roman"/>
              <a:ea typeface="Times New Roman"/>
              <a:cs typeface="B Nazanin"/>
            </a:endParaRPr>
          </a:p>
          <a:p>
            <a:pPr lvl="0" algn="just" rtl="1">
              <a:lnSpc>
                <a:spcPct val="150000"/>
              </a:lnSpc>
            </a:pPr>
            <a:endParaRPr lang="en-US" sz="2000" b="1" dirty="0">
              <a:solidFill>
                <a:schemeClr val="dk1"/>
              </a:solidFill>
              <a:latin typeface="Times New Roman"/>
              <a:ea typeface="Times New Roman"/>
              <a:cs typeface="B Nazanin"/>
            </a:endParaRPr>
          </a:p>
        </p:txBody>
      </p:sp>
      <p:sp>
        <p:nvSpPr>
          <p:cNvPr id="2" name="Rectangle 1"/>
          <p:cNvSpPr/>
          <p:nvPr/>
        </p:nvSpPr>
        <p:spPr>
          <a:xfrm>
            <a:off x="251520" y="4023062"/>
            <a:ext cx="8784976" cy="2954655"/>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افت قدرت </a:t>
            </a:r>
            <a:r>
              <a:rPr lang="fa-IR" sz="2400" b="1" dirty="0" smtClean="0">
                <a:solidFill>
                  <a:srgbClr val="FF0000"/>
                </a:solidFill>
                <a:latin typeface="Times New Roman"/>
                <a:ea typeface="Times New Roman"/>
                <a:cs typeface="B Nazanin"/>
              </a:rPr>
              <a:t>شنوايي: </a:t>
            </a:r>
            <a:r>
              <a:rPr lang="fa-IR" sz="2400" b="1" dirty="0" smtClean="0">
                <a:solidFill>
                  <a:schemeClr val="dk1"/>
                </a:solidFill>
                <a:latin typeface="Times New Roman"/>
                <a:ea typeface="Times New Roman"/>
                <a:cs typeface="B Nazanin"/>
              </a:rPr>
              <a:t>مكانيسم </a:t>
            </a:r>
            <a:r>
              <a:rPr lang="fa-IR" sz="2400" b="1" dirty="0">
                <a:solidFill>
                  <a:schemeClr val="dk1"/>
                </a:solidFill>
                <a:latin typeface="Times New Roman"/>
                <a:ea typeface="Times New Roman"/>
                <a:cs typeface="B Nazanin"/>
              </a:rPr>
              <a:t>هاي حسي در گوش كمك مي كنند تا تعادل </a:t>
            </a:r>
            <a:r>
              <a:rPr lang="fa-IR" sz="2400" b="1" dirty="0" smtClean="0">
                <a:solidFill>
                  <a:schemeClr val="dk1"/>
                </a:solidFill>
                <a:latin typeface="Times New Roman"/>
                <a:ea typeface="Times New Roman"/>
                <a:cs typeface="B Nazanin"/>
              </a:rPr>
              <a:t>فردحفظ </a:t>
            </a:r>
            <a:r>
              <a:rPr lang="fa-IR" sz="2400" b="1" dirty="0">
                <a:solidFill>
                  <a:schemeClr val="dk1"/>
                </a:solidFill>
                <a:latin typeface="Times New Roman"/>
                <a:ea typeface="Times New Roman"/>
                <a:cs typeface="B Nazanin"/>
              </a:rPr>
              <a:t>شود. در نتيجه هر نوع آسيب در شنوايي مي تواند به </a:t>
            </a:r>
            <a:r>
              <a:rPr lang="fa-IR" sz="2400" b="1" dirty="0">
                <a:solidFill>
                  <a:srgbClr val="7030A0"/>
                </a:solidFill>
                <a:latin typeface="Times New Roman"/>
                <a:ea typeface="Times New Roman"/>
                <a:cs typeface="B Nazanin"/>
              </a:rPr>
              <a:t>مشكلات تعادلي </a:t>
            </a:r>
            <a:r>
              <a:rPr lang="fa-IR" sz="2400" b="1" dirty="0">
                <a:solidFill>
                  <a:schemeClr val="dk1"/>
                </a:solidFill>
                <a:latin typeface="Times New Roman"/>
                <a:ea typeface="Times New Roman"/>
                <a:cs typeface="B Nazanin"/>
              </a:rPr>
              <a:t>منجر گردد. </a:t>
            </a:r>
            <a:r>
              <a:rPr lang="fa-IR" sz="2800" b="1" dirty="0" smtClean="0">
                <a:solidFill>
                  <a:schemeClr val="dk1"/>
                </a:solidFill>
                <a:latin typeface="Times New Roman"/>
                <a:ea typeface="Times New Roman"/>
                <a:cs typeface="B Nazanin"/>
              </a:rPr>
              <a:t>واكس </a:t>
            </a:r>
            <a:r>
              <a:rPr lang="fa-IR" sz="2800" b="1" dirty="0">
                <a:solidFill>
                  <a:schemeClr val="dk1"/>
                </a:solidFill>
                <a:latin typeface="Times New Roman"/>
                <a:ea typeface="Times New Roman"/>
                <a:cs typeface="B Nazanin"/>
              </a:rPr>
              <a:t>گوش فراوان و استفاده نكردن از </a:t>
            </a:r>
            <a:r>
              <a:rPr lang="fa-IR" sz="2800" b="1" dirty="0" smtClean="0">
                <a:solidFill>
                  <a:schemeClr val="dk1"/>
                </a:solidFill>
                <a:latin typeface="Times New Roman"/>
                <a:ea typeface="Times New Roman"/>
                <a:cs typeface="B Nazanin"/>
              </a:rPr>
              <a:t>سمعك فرد </a:t>
            </a:r>
            <a:r>
              <a:rPr lang="fa-IR" sz="2400" b="1" dirty="0" smtClean="0">
                <a:solidFill>
                  <a:schemeClr val="dk1"/>
                </a:solidFill>
                <a:latin typeface="Times New Roman"/>
                <a:ea typeface="Times New Roman"/>
                <a:cs typeface="B Nazanin"/>
              </a:rPr>
              <a:t>سالمند </a:t>
            </a:r>
            <a:r>
              <a:rPr lang="fa-IR" sz="2400" b="1" dirty="0">
                <a:solidFill>
                  <a:schemeClr val="dk1"/>
                </a:solidFill>
                <a:latin typeface="Times New Roman"/>
                <a:ea typeface="Times New Roman"/>
                <a:cs typeface="B Nazanin"/>
              </a:rPr>
              <a:t>ممكن است قادر نباشند به طور واضح بشنوند و دستورالعمل هاي امنيتي را </a:t>
            </a:r>
            <a:r>
              <a:rPr lang="fa-IR" sz="2400" b="1" dirty="0">
                <a:solidFill>
                  <a:srgbClr val="7030A0"/>
                </a:solidFill>
                <a:latin typeface="Times New Roman"/>
                <a:ea typeface="Times New Roman"/>
                <a:cs typeface="B Nazanin"/>
              </a:rPr>
              <a:t>درك</a:t>
            </a:r>
            <a:r>
              <a:rPr lang="fa-IR" sz="2400" b="1" dirty="0">
                <a:solidFill>
                  <a:schemeClr val="dk1"/>
                </a:solidFill>
                <a:latin typeface="Times New Roman"/>
                <a:ea typeface="Times New Roman"/>
                <a:cs typeface="B Nazanin"/>
              </a:rPr>
              <a:t> كنند، از </a:t>
            </a:r>
            <a:r>
              <a:rPr lang="fa-IR" sz="2400" b="1" dirty="0" smtClean="0">
                <a:solidFill>
                  <a:schemeClr val="dk1"/>
                </a:solidFill>
                <a:latin typeface="Times New Roman"/>
                <a:ea typeface="Times New Roman"/>
                <a:cs typeface="B Nazanin"/>
              </a:rPr>
              <a:t>قبيل درک آموزش لازم برای حفظ امنیت خود مانند چگونگی بلند شدن و نشستن</a:t>
            </a: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324225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4" name="Rectangle 3"/>
          <p:cNvSpPr/>
          <p:nvPr/>
        </p:nvSpPr>
        <p:spPr>
          <a:xfrm>
            <a:off x="251520" y="1906954"/>
            <a:ext cx="8712968" cy="3970318"/>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بي اختياري ادرار</a:t>
            </a:r>
            <a:r>
              <a:rPr lang="fa-IR" sz="2400" b="1" dirty="0" smtClean="0">
                <a:solidFill>
                  <a:srgbClr val="FF0000"/>
                </a:solidFill>
                <a:latin typeface="Times New Roman"/>
                <a:ea typeface="Times New Roman"/>
                <a:cs typeface="B Nazanin"/>
              </a:rPr>
              <a:t>: </a:t>
            </a:r>
            <a:r>
              <a:rPr lang="fa-IR" sz="2400" dirty="0" smtClean="0">
                <a:solidFill>
                  <a:schemeClr val="dk1"/>
                </a:solidFill>
                <a:latin typeface="Times New Roman"/>
                <a:ea typeface="Times New Roman"/>
                <a:cs typeface="B Nazanin"/>
              </a:rPr>
              <a:t>عدم </a:t>
            </a:r>
            <a:r>
              <a:rPr lang="fa-IR" sz="2400" dirty="0">
                <a:solidFill>
                  <a:schemeClr val="dk1"/>
                </a:solidFill>
                <a:latin typeface="Times New Roman"/>
                <a:ea typeface="Times New Roman"/>
                <a:cs typeface="B Nazanin"/>
              </a:rPr>
              <a:t>توانايي كنترل عملكرد مثانه و ترس بی اختیاری ادراری منجر به حس فوريت در استفاده از دستشويي </a:t>
            </a:r>
            <a:r>
              <a:rPr lang="fa-IR" sz="2400" dirty="0" smtClean="0">
                <a:solidFill>
                  <a:schemeClr val="dk1"/>
                </a:solidFill>
                <a:latin typeface="Times New Roman"/>
                <a:ea typeface="Times New Roman"/>
                <a:cs typeface="B Nazanin"/>
              </a:rPr>
              <a:t>شود</a:t>
            </a:r>
            <a:r>
              <a:rPr lang="fa-IR" sz="2400" dirty="0">
                <a:solidFill>
                  <a:schemeClr val="dk1"/>
                </a:solidFill>
                <a:latin typeface="Times New Roman"/>
                <a:ea typeface="Times New Roman"/>
                <a:cs typeface="B Nazanin"/>
              </a:rPr>
              <a:t>. </a:t>
            </a:r>
            <a:r>
              <a:rPr lang="fa-IR" sz="2400" dirty="0" smtClean="0">
                <a:solidFill>
                  <a:schemeClr val="dk1"/>
                </a:solidFill>
                <a:latin typeface="Times New Roman"/>
                <a:ea typeface="Times New Roman"/>
                <a:cs typeface="B Nazanin"/>
              </a:rPr>
              <a:t>اغلب </a:t>
            </a:r>
            <a:r>
              <a:rPr lang="fa-IR" sz="2400" dirty="0">
                <a:solidFill>
                  <a:schemeClr val="dk1"/>
                </a:solidFill>
                <a:latin typeface="Times New Roman"/>
                <a:ea typeface="Times New Roman"/>
                <a:cs typeface="B Nazanin"/>
              </a:rPr>
              <a:t>سالمندان </a:t>
            </a:r>
            <a:r>
              <a:rPr lang="fa-IR" sz="2400" dirty="0">
                <a:solidFill>
                  <a:srgbClr val="7030A0"/>
                </a:solidFill>
                <a:latin typeface="Times New Roman"/>
                <a:ea typeface="Times New Roman"/>
                <a:cs typeface="B Nazanin"/>
              </a:rPr>
              <a:t>با عجله به سمت دستشويي</a:t>
            </a:r>
            <a:r>
              <a:rPr lang="fa-IR" sz="2400" dirty="0">
                <a:solidFill>
                  <a:schemeClr val="dk1"/>
                </a:solidFill>
                <a:latin typeface="Times New Roman"/>
                <a:ea typeface="Times New Roman"/>
                <a:cs typeface="B Nazanin"/>
              </a:rPr>
              <a:t> مي روند، كه در این شرایط </a:t>
            </a:r>
            <a:r>
              <a:rPr lang="fa-IR" sz="2400" dirty="0" smtClean="0">
                <a:solidFill>
                  <a:schemeClr val="dk1"/>
                </a:solidFill>
                <a:latin typeface="Times New Roman"/>
                <a:ea typeface="Times New Roman"/>
                <a:cs typeface="B Nazanin"/>
              </a:rPr>
              <a:t>ایمنی </a:t>
            </a:r>
            <a:r>
              <a:rPr lang="fa-IR" sz="2400" dirty="0">
                <a:solidFill>
                  <a:schemeClr val="dk1"/>
                </a:solidFill>
                <a:latin typeface="Times New Roman"/>
                <a:ea typeface="Times New Roman"/>
                <a:cs typeface="B Nazanin"/>
              </a:rPr>
              <a:t>کاهش یافته و در نتيجه به احتمال زياد دچار سقوط مي </a:t>
            </a:r>
            <a:r>
              <a:rPr lang="fa-IR" sz="2400" dirty="0" smtClean="0">
                <a:solidFill>
                  <a:schemeClr val="dk1"/>
                </a:solidFill>
                <a:latin typeface="Times New Roman"/>
                <a:ea typeface="Times New Roman"/>
                <a:cs typeface="B Nazanin"/>
              </a:rPr>
              <a:t>شوند.</a:t>
            </a:r>
          </a:p>
          <a:p>
            <a:pPr lvl="0" algn="just" rtl="1">
              <a:lnSpc>
                <a:spcPct val="150000"/>
              </a:lnSpc>
            </a:pPr>
            <a:r>
              <a:rPr lang="fa-IR" sz="2400" b="1" dirty="0" smtClean="0">
                <a:solidFill>
                  <a:srgbClr val="7030A0"/>
                </a:solidFill>
                <a:latin typeface="Times New Roman"/>
                <a:ea typeface="Times New Roman"/>
                <a:cs typeface="B Nazanin"/>
              </a:rPr>
              <a:t>بلند </a:t>
            </a:r>
            <a:r>
              <a:rPr lang="fa-IR" sz="2400" b="1" dirty="0">
                <a:solidFill>
                  <a:srgbClr val="7030A0"/>
                </a:solidFill>
                <a:latin typeface="Times New Roman"/>
                <a:ea typeface="Times New Roman"/>
                <a:cs typeface="B Nazanin"/>
              </a:rPr>
              <a:t>شدن از خواب </a:t>
            </a:r>
            <a:r>
              <a:rPr lang="fa-IR" sz="2400" dirty="0">
                <a:solidFill>
                  <a:schemeClr val="dk1"/>
                </a:solidFill>
                <a:latin typeface="Times New Roman"/>
                <a:ea typeface="Times New Roman"/>
                <a:cs typeface="B Nazanin"/>
              </a:rPr>
              <a:t>در طول شب جهت استفاده از دستشويي، ممكن است به </a:t>
            </a:r>
            <a:r>
              <a:rPr lang="fa-IR" sz="2400" b="1" dirty="0">
                <a:solidFill>
                  <a:srgbClr val="7030A0"/>
                </a:solidFill>
                <a:latin typeface="Times New Roman"/>
                <a:ea typeface="Times New Roman"/>
                <a:cs typeface="B Nazanin"/>
              </a:rPr>
              <a:t>خاطر خواب آلودگي و روشنايي كم</a:t>
            </a:r>
            <a:r>
              <a:rPr lang="fa-IR" sz="2400" dirty="0">
                <a:solidFill>
                  <a:schemeClr val="dk1"/>
                </a:solidFill>
                <a:latin typeface="Times New Roman"/>
                <a:ea typeface="Times New Roman"/>
                <a:cs typeface="B Nazanin"/>
              </a:rPr>
              <a:t>، منجر به سقوط شود. </a:t>
            </a:r>
            <a:endParaRPr lang="fa-IR" sz="2400" dirty="0" smtClean="0">
              <a:solidFill>
                <a:schemeClr val="dk1"/>
              </a:solidFill>
              <a:latin typeface="Times New Roman"/>
              <a:ea typeface="Times New Roman"/>
              <a:cs typeface="B Nazanin"/>
            </a:endParaRPr>
          </a:p>
          <a:p>
            <a:pPr lvl="0" algn="just" rtl="1">
              <a:lnSpc>
                <a:spcPct val="150000"/>
              </a:lnSpc>
            </a:pPr>
            <a:r>
              <a:rPr lang="fa-IR" sz="2400" dirty="0" smtClean="0">
                <a:solidFill>
                  <a:schemeClr val="dk1"/>
                </a:solidFill>
                <a:latin typeface="Times New Roman"/>
                <a:ea typeface="Times New Roman"/>
                <a:cs typeface="B Nazanin"/>
              </a:rPr>
              <a:t>بعضي </a:t>
            </a:r>
            <a:r>
              <a:rPr lang="fa-IR" sz="2400" dirty="0">
                <a:solidFill>
                  <a:schemeClr val="dk1"/>
                </a:solidFill>
                <a:latin typeface="Times New Roman"/>
                <a:ea typeface="Times New Roman"/>
                <a:cs typeface="B Nazanin"/>
              </a:rPr>
              <a:t>سالمندان ممكن است تا وقتي خود را به دستشويي برسانند، نتوانند ادرار خود را نگهدارند و احتمال دارد </a:t>
            </a:r>
            <a:r>
              <a:rPr lang="fa-IR" sz="2400" b="1" dirty="0">
                <a:solidFill>
                  <a:srgbClr val="7030A0"/>
                </a:solidFill>
                <a:latin typeface="Times New Roman"/>
                <a:ea typeface="Times New Roman"/>
                <a:cs typeface="B Nazanin"/>
              </a:rPr>
              <a:t>روي ادرار ریخته شده ی </a:t>
            </a:r>
            <a:r>
              <a:rPr lang="fa-IR" sz="2400" b="1" dirty="0" smtClean="0">
                <a:solidFill>
                  <a:srgbClr val="7030A0"/>
                </a:solidFill>
                <a:latin typeface="Times New Roman"/>
                <a:ea typeface="Times New Roman"/>
                <a:cs typeface="B Nazanin"/>
              </a:rPr>
              <a:t>خود، </a:t>
            </a:r>
            <a:r>
              <a:rPr lang="fa-IR" sz="2400" b="1" dirty="0">
                <a:solidFill>
                  <a:srgbClr val="7030A0"/>
                </a:solidFill>
                <a:latin typeface="Times New Roman"/>
                <a:ea typeface="Times New Roman"/>
                <a:cs typeface="B Nazanin"/>
              </a:rPr>
              <a:t>در روی زمین سُر </a:t>
            </a:r>
            <a:r>
              <a:rPr lang="fa-IR" sz="2400" dirty="0">
                <a:solidFill>
                  <a:schemeClr val="dk1"/>
                </a:solidFill>
                <a:latin typeface="Times New Roman"/>
                <a:ea typeface="Times New Roman"/>
                <a:cs typeface="B Nazanin"/>
              </a:rPr>
              <a:t>بخورند.</a:t>
            </a:r>
            <a:endParaRPr lang="en-US" sz="24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2355713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107504" y="1700808"/>
            <a:ext cx="9036496" cy="4752528"/>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dirty="0"/>
          </a:p>
        </p:txBody>
      </p:sp>
      <p:sp>
        <p:nvSpPr>
          <p:cNvPr id="4" name="Rectangle 3"/>
          <p:cNvSpPr/>
          <p:nvPr/>
        </p:nvSpPr>
        <p:spPr>
          <a:xfrm>
            <a:off x="0" y="1700808"/>
            <a:ext cx="9144000" cy="4524315"/>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تحلیل قدرت عضلانی دست ها و </a:t>
            </a:r>
            <a:r>
              <a:rPr lang="fa-IR" sz="2400" b="1" dirty="0" smtClean="0">
                <a:solidFill>
                  <a:srgbClr val="FF0000"/>
                </a:solidFill>
                <a:latin typeface="Times New Roman"/>
                <a:ea typeface="Times New Roman"/>
                <a:cs typeface="B Nazanin"/>
              </a:rPr>
              <a:t>پاها: </a:t>
            </a:r>
            <a:r>
              <a:rPr lang="fa-IR" sz="2400" dirty="0" smtClean="0">
                <a:solidFill>
                  <a:schemeClr val="dk1"/>
                </a:solidFill>
                <a:latin typeface="Times New Roman"/>
                <a:ea typeface="Times New Roman"/>
                <a:cs typeface="B Nazanin"/>
              </a:rPr>
              <a:t>بيماري </a:t>
            </a:r>
            <a:r>
              <a:rPr lang="fa-IR" sz="2400" dirty="0">
                <a:solidFill>
                  <a:schemeClr val="dk1"/>
                </a:solidFill>
                <a:latin typeface="Times New Roman"/>
                <a:ea typeface="Times New Roman"/>
                <a:cs typeface="B Nazanin"/>
              </a:rPr>
              <a:t>هايي همچون </a:t>
            </a:r>
            <a:r>
              <a:rPr lang="fa-IR" sz="2400" b="1" dirty="0">
                <a:solidFill>
                  <a:schemeClr val="dk1"/>
                </a:solidFill>
                <a:latin typeface="Times New Roman"/>
                <a:ea typeface="Times New Roman"/>
                <a:cs typeface="B Nazanin"/>
              </a:rPr>
              <a:t>آرتريت، ديابت و سكته </a:t>
            </a:r>
            <a:r>
              <a:rPr lang="fa-IR" sz="2400" dirty="0">
                <a:solidFill>
                  <a:schemeClr val="dk1"/>
                </a:solidFill>
                <a:latin typeface="Times New Roman"/>
                <a:ea typeface="Times New Roman"/>
                <a:cs typeface="B Nazanin"/>
              </a:rPr>
              <a:t>مي توانند قدرت عضلاني در دست ها و پاها را تغيير دهند، در نتيجه استفاده از قدرت دست ها و پاها به </a:t>
            </a:r>
            <a:r>
              <a:rPr lang="fa-IR" sz="2400" dirty="0">
                <a:solidFill>
                  <a:srgbClr val="7030A0"/>
                </a:solidFill>
                <a:latin typeface="Times New Roman"/>
                <a:ea typeface="Times New Roman"/>
                <a:cs typeface="B Nazanin"/>
              </a:rPr>
              <a:t>هنگام بيرون آمدن از تخت و يا بلند شدن از روي صندلي يا رفتن به دستشويي</a:t>
            </a:r>
            <a:r>
              <a:rPr lang="fa-IR" sz="2400" dirty="0">
                <a:solidFill>
                  <a:schemeClr val="dk1"/>
                </a:solidFill>
                <a:latin typeface="Times New Roman"/>
                <a:ea typeface="Times New Roman"/>
                <a:cs typeface="B Nazanin"/>
              </a:rPr>
              <a:t>، بسيار سخت تر مي گردد. كه مي تواند به راحتي باعث از دست رفتن تعادل و </a:t>
            </a:r>
            <a:r>
              <a:rPr lang="fa-IR" sz="2400" b="1" dirty="0">
                <a:solidFill>
                  <a:schemeClr val="dk1"/>
                </a:solidFill>
                <a:latin typeface="Times New Roman"/>
                <a:ea typeface="Times New Roman"/>
                <a:cs typeface="B Nazanin"/>
              </a:rPr>
              <a:t>افزايش خطر سقوط </a:t>
            </a:r>
            <a:r>
              <a:rPr lang="fa-IR" sz="2400" dirty="0">
                <a:solidFill>
                  <a:schemeClr val="dk1"/>
                </a:solidFill>
                <a:latin typeface="Times New Roman"/>
                <a:ea typeface="Times New Roman"/>
                <a:cs typeface="B Nazanin"/>
              </a:rPr>
              <a:t>شود</a:t>
            </a:r>
            <a:r>
              <a:rPr lang="fa-IR" sz="2400" dirty="0" smtClean="0">
                <a:solidFill>
                  <a:schemeClr val="dk1"/>
                </a:solidFill>
                <a:latin typeface="Times New Roman"/>
                <a:ea typeface="Times New Roman"/>
                <a:cs typeface="B Nazanin"/>
              </a:rPr>
              <a:t>.</a:t>
            </a:r>
          </a:p>
          <a:p>
            <a:pPr lvl="0" algn="just" rtl="1">
              <a:lnSpc>
                <a:spcPct val="150000"/>
              </a:lnSpc>
            </a:pPr>
            <a:endParaRPr lang="en-US" sz="2400" dirty="0">
              <a:solidFill>
                <a:schemeClr val="dk1"/>
              </a:solidFill>
              <a:latin typeface="Times New Roman"/>
              <a:ea typeface="Times New Roman"/>
              <a:cs typeface="B Nazanin"/>
            </a:endParaRPr>
          </a:p>
          <a:p>
            <a:pPr algn="just" rtl="1">
              <a:lnSpc>
                <a:spcPct val="150000"/>
              </a:lnSpc>
            </a:pPr>
            <a:r>
              <a:rPr lang="fa-IR" sz="2400" b="1" dirty="0">
                <a:solidFill>
                  <a:srgbClr val="FF0000"/>
                </a:solidFill>
                <a:latin typeface="Times New Roman"/>
                <a:ea typeface="Times New Roman"/>
                <a:cs typeface="B Nazanin"/>
              </a:rPr>
              <a:t> </a:t>
            </a:r>
            <a:r>
              <a:rPr lang="fa-IR" sz="2400" b="1" dirty="0" smtClean="0">
                <a:solidFill>
                  <a:srgbClr val="FF0000"/>
                </a:solidFill>
                <a:latin typeface="Times New Roman"/>
                <a:ea typeface="Times New Roman"/>
                <a:cs typeface="B Nazanin"/>
              </a:rPr>
              <a:t>مشكلات </a:t>
            </a:r>
            <a:r>
              <a:rPr lang="fa-IR" sz="2400" b="1" dirty="0">
                <a:solidFill>
                  <a:srgbClr val="FF0000"/>
                </a:solidFill>
                <a:latin typeface="Times New Roman"/>
                <a:ea typeface="Times New Roman"/>
                <a:cs typeface="B Nazanin"/>
              </a:rPr>
              <a:t>تعادل و راه رفتن</a:t>
            </a:r>
            <a:r>
              <a:rPr lang="fa-IR" sz="2400" b="1" dirty="0" smtClean="0">
                <a:solidFill>
                  <a:srgbClr val="FF0000"/>
                </a:solidFill>
                <a:latin typeface="Times New Roman"/>
                <a:ea typeface="Times New Roman"/>
                <a:cs typeface="B Nazanin"/>
              </a:rPr>
              <a:t>: </a:t>
            </a:r>
            <a:r>
              <a:rPr lang="fa-IR" sz="2400" dirty="0" smtClean="0">
                <a:solidFill>
                  <a:schemeClr val="dk1"/>
                </a:solidFill>
                <a:latin typeface="Times New Roman"/>
                <a:ea typeface="Times New Roman"/>
                <a:cs typeface="B Nazanin"/>
              </a:rPr>
              <a:t>اختلالاتی </a:t>
            </a:r>
            <a:r>
              <a:rPr lang="fa-IR" sz="2400" dirty="0">
                <a:solidFill>
                  <a:schemeClr val="dk1"/>
                </a:solidFill>
                <a:latin typeface="Times New Roman"/>
                <a:ea typeface="Times New Roman"/>
                <a:cs typeface="B Nazanin"/>
              </a:rPr>
              <a:t>همچون سکته، آرتریت، دیابت، بیماری پارکینسون ممکن است بر توانایی عضلانی سالمندان و زمان واکنش آنان تأثیر بگذارد. در نتیجه راه رفتن مشکل تر شده و کنترل تعادل و هماهنگی تحت تأثیر قرار می گیرد</a:t>
            </a:r>
            <a:r>
              <a:rPr lang="fa-IR" sz="2400" dirty="0"/>
              <a:t>.</a:t>
            </a:r>
            <a:endParaRPr lang="en-US" sz="2400" dirty="0"/>
          </a:p>
        </p:txBody>
      </p:sp>
    </p:spTree>
    <p:extLst>
      <p:ext uri="{BB962C8B-B14F-4D97-AF65-F5344CB8AC3E}">
        <p14:creationId xmlns:p14="http://schemas.microsoft.com/office/powerpoint/2010/main" val="3259278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4" name="Rectangle 3"/>
          <p:cNvSpPr/>
          <p:nvPr/>
        </p:nvSpPr>
        <p:spPr>
          <a:xfrm>
            <a:off x="0" y="1447031"/>
            <a:ext cx="9144000" cy="5078313"/>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استفاده از </a:t>
            </a:r>
            <a:r>
              <a:rPr lang="fa-IR" sz="2400" b="1" dirty="0" smtClean="0">
                <a:solidFill>
                  <a:srgbClr val="FF0000"/>
                </a:solidFill>
                <a:latin typeface="Times New Roman"/>
                <a:ea typeface="Times New Roman"/>
                <a:cs typeface="B Nazanin"/>
              </a:rPr>
              <a:t>داروها: </a:t>
            </a:r>
            <a:r>
              <a:rPr lang="fa-IR" sz="2400" dirty="0" smtClean="0">
                <a:solidFill>
                  <a:schemeClr val="dk1"/>
                </a:solidFill>
                <a:latin typeface="Times New Roman"/>
                <a:ea typeface="Times New Roman"/>
                <a:cs typeface="B Nazanin"/>
              </a:rPr>
              <a:t>سالمندان </a:t>
            </a:r>
            <a:r>
              <a:rPr lang="fa-IR" sz="2400" dirty="0">
                <a:solidFill>
                  <a:schemeClr val="dk1"/>
                </a:solidFill>
                <a:latin typeface="Times New Roman"/>
                <a:ea typeface="Times New Roman"/>
                <a:cs typeface="B Nazanin"/>
              </a:rPr>
              <a:t>ممکن است از یکسری بیماری ها رنج ببرند که نیاز به مصرف </a:t>
            </a:r>
            <a:r>
              <a:rPr lang="fa-IR" sz="2400" b="1" dirty="0">
                <a:solidFill>
                  <a:srgbClr val="7030A0"/>
                </a:solidFill>
                <a:latin typeface="Times New Roman"/>
                <a:ea typeface="Times New Roman"/>
                <a:cs typeface="B Nazanin"/>
              </a:rPr>
              <a:t>چندین دارو </a:t>
            </a:r>
            <a:r>
              <a:rPr lang="fa-IR" sz="2400" dirty="0">
                <a:solidFill>
                  <a:schemeClr val="dk1"/>
                </a:solidFill>
                <a:latin typeface="Times New Roman"/>
                <a:ea typeface="Times New Roman"/>
                <a:cs typeface="B Nazanin"/>
              </a:rPr>
              <a:t>داشته باشند. مصرف دارو های زیاد یا تلفیق و ترکیب غلط دارویی می‌تواند بر </a:t>
            </a:r>
            <a:r>
              <a:rPr lang="fa-IR" sz="2400" dirty="0">
                <a:solidFill>
                  <a:srgbClr val="7030A0"/>
                </a:solidFill>
                <a:latin typeface="Times New Roman"/>
                <a:ea typeface="Times New Roman"/>
                <a:cs typeface="B Nazanin"/>
              </a:rPr>
              <a:t>قضاوت، هماهنگی و تعادل سالمندان </a:t>
            </a:r>
            <a:r>
              <a:rPr lang="fa-IR" sz="2400" dirty="0">
                <a:solidFill>
                  <a:schemeClr val="dk1"/>
                </a:solidFill>
                <a:latin typeface="Times New Roman"/>
                <a:ea typeface="Times New Roman"/>
                <a:cs typeface="B Nazanin"/>
              </a:rPr>
              <a:t>تأثیر گذار باشد. </a:t>
            </a:r>
            <a:endParaRPr lang="fa-IR" sz="2400" dirty="0" smtClean="0">
              <a:solidFill>
                <a:schemeClr val="dk1"/>
              </a:solidFill>
              <a:latin typeface="Times New Roman"/>
              <a:ea typeface="Times New Roman"/>
              <a:cs typeface="B Nazanin"/>
            </a:endParaRPr>
          </a:p>
          <a:p>
            <a:pPr lvl="0" algn="just" rtl="1">
              <a:lnSpc>
                <a:spcPct val="150000"/>
              </a:lnSpc>
            </a:pPr>
            <a:r>
              <a:rPr lang="fa-IR" sz="2400" dirty="0" smtClean="0">
                <a:solidFill>
                  <a:srgbClr val="7030A0"/>
                </a:solidFill>
                <a:latin typeface="Times New Roman"/>
                <a:ea typeface="Times New Roman"/>
                <a:cs typeface="B Nazanin"/>
              </a:rPr>
              <a:t>عوارض </a:t>
            </a:r>
            <a:r>
              <a:rPr lang="fa-IR" sz="2400" dirty="0">
                <a:solidFill>
                  <a:srgbClr val="7030A0"/>
                </a:solidFill>
                <a:latin typeface="Times New Roman"/>
                <a:ea typeface="Times New Roman"/>
                <a:cs typeface="B Nazanin"/>
              </a:rPr>
              <a:t>جانبی معمول داروها </a:t>
            </a:r>
            <a:r>
              <a:rPr lang="fa-IR" sz="2400" dirty="0">
                <a:solidFill>
                  <a:schemeClr val="dk1"/>
                </a:solidFill>
                <a:latin typeface="Times New Roman"/>
                <a:ea typeface="Times New Roman"/>
                <a:cs typeface="B Nazanin"/>
              </a:rPr>
              <a:t>که خطر سقوط را افزایش </a:t>
            </a:r>
            <a:r>
              <a:rPr lang="fa-IR" sz="2400" dirty="0" smtClean="0">
                <a:solidFill>
                  <a:schemeClr val="dk1"/>
                </a:solidFill>
                <a:latin typeface="Times New Roman"/>
                <a:ea typeface="Times New Roman"/>
                <a:cs typeface="B Nazanin"/>
              </a:rPr>
              <a:t>می‌دهند </a:t>
            </a:r>
            <a:r>
              <a:rPr lang="fa-IR" sz="2400" dirty="0">
                <a:solidFill>
                  <a:schemeClr val="dk1"/>
                </a:solidFill>
                <a:latin typeface="Times New Roman"/>
                <a:ea typeface="Times New Roman"/>
                <a:cs typeface="B Nazanin"/>
              </a:rPr>
              <a:t>عبارتند از: سرگیجه، گیجی، حیرانی، خستگی مفرط و خواب آلودگی. </a:t>
            </a:r>
            <a:endParaRPr lang="fa-IR" sz="2400" dirty="0" smtClean="0">
              <a:solidFill>
                <a:schemeClr val="dk1"/>
              </a:solidFill>
              <a:latin typeface="Times New Roman"/>
              <a:ea typeface="Times New Roman"/>
              <a:cs typeface="B Nazanin"/>
            </a:endParaRPr>
          </a:p>
          <a:p>
            <a:pPr algn="just" rtl="1">
              <a:lnSpc>
                <a:spcPct val="150000"/>
              </a:lnSpc>
              <a:spcBef>
                <a:spcPts val="0"/>
              </a:spcBef>
              <a:spcAft>
                <a:spcPts val="1000"/>
              </a:spcAft>
              <a:buFont typeface="Times New Roman"/>
              <a:buChar char="-"/>
            </a:pPr>
            <a:r>
              <a:rPr lang="fa-IR" sz="2400" dirty="0" smtClean="0">
                <a:solidFill>
                  <a:srgbClr val="7030A0"/>
                </a:solidFill>
                <a:latin typeface="Times New Roman"/>
                <a:ea typeface="Times New Roman"/>
                <a:cs typeface="B Nazanin"/>
              </a:rPr>
              <a:t>دارو </a:t>
            </a:r>
            <a:r>
              <a:rPr lang="fa-IR" sz="2400" dirty="0">
                <a:solidFill>
                  <a:srgbClr val="7030A0"/>
                </a:solidFill>
                <a:latin typeface="Times New Roman"/>
                <a:ea typeface="Times New Roman"/>
                <a:cs typeface="B Nazanin"/>
              </a:rPr>
              <a:t>هایی که خطر سقوط </a:t>
            </a:r>
            <a:r>
              <a:rPr lang="fa-IR" sz="2400" dirty="0">
                <a:solidFill>
                  <a:schemeClr val="dk1"/>
                </a:solidFill>
                <a:latin typeface="Times New Roman"/>
                <a:ea typeface="Times New Roman"/>
                <a:cs typeface="B Nazanin"/>
              </a:rPr>
              <a:t>را افزایش می دهند عبارتند از: دارو های فشار خون، داروهای قلبی، قرص های مدر، آرام بخش ها و ضد افسردگی. سالمندان مصرف کننده ترکیبی از این داروها خطر سقوط بالایی دارند. </a:t>
            </a:r>
            <a:r>
              <a:rPr lang="fa-IR" sz="2400" dirty="0">
                <a:solidFill>
                  <a:srgbClr val="7030A0"/>
                </a:solidFill>
                <a:latin typeface="Times New Roman"/>
                <a:ea typeface="Times New Roman"/>
                <a:cs typeface="B Nazanin"/>
              </a:rPr>
              <a:t>به عنوان مثال مصرف داروهایی مانند:آنتی </a:t>
            </a:r>
            <a:r>
              <a:rPr lang="fa-IR" sz="2400" dirty="0">
                <a:solidFill>
                  <a:schemeClr val="dk1"/>
                </a:solidFill>
                <a:latin typeface="Times New Roman"/>
                <a:ea typeface="Times New Roman"/>
                <a:cs typeface="B Nazanin"/>
              </a:rPr>
              <a:t>آریتمی ها،آنتی کولینزژیک ها، ضد تشنج ها، دیورتیک ها، بنزودپازپین ها و سایر خواب آورها، آنتی سایکوتیک ها، </a:t>
            </a:r>
            <a:r>
              <a:rPr lang="fa-IR" sz="2400" dirty="0" smtClean="0">
                <a:solidFill>
                  <a:schemeClr val="dk1"/>
                </a:solidFill>
                <a:latin typeface="Times New Roman"/>
                <a:ea typeface="Times New Roman"/>
                <a:cs typeface="B Nazanin"/>
              </a:rPr>
              <a:t>ضدافسردگی ها</a:t>
            </a: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1420638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a:t>
            </a:r>
            <a:endParaRPr lang="en-US"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457200" y="1412776"/>
            <a:ext cx="8229600" cy="471338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sz="3000" b="1" dirty="0" smtClean="0">
                <a:cs typeface="B Nazanin"/>
              </a:rPr>
              <a:t>همچنین سایر شرایط دیگر مانند:</a:t>
            </a:r>
          </a:p>
          <a:p>
            <a:pPr marL="0" indent="0" algn="just" rtl="1">
              <a:lnSpc>
                <a:spcPct val="150000"/>
              </a:lnSpc>
              <a:buNone/>
            </a:pPr>
            <a:r>
              <a:rPr lang="fa-IR" b="1" dirty="0" smtClean="0">
                <a:cs typeface="B Nazanin"/>
              </a:rPr>
              <a:t>-</a:t>
            </a:r>
            <a:r>
              <a:rPr lang="fa-IR" sz="2800" dirty="0" smtClean="0">
                <a:solidFill>
                  <a:srgbClr val="7030A0"/>
                </a:solidFill>
                <a:cs typeface="B Nazanin"/>
              </a:rPr>
              <a:t>فشارخون پایین</a:t>
            </a:r>
          </a:p>
          <a:p>
            <a:pPr marL="0" indent="0" algn="just" rtl="1">
              <a:lnSpc>
                <a:spcPct val="150000"/>
              </a:lnSpc>
              <a:buNone/>
            </a:pPr>
            <a:r>
              <a:rPr lang="fa-IR" sz="2800" dirty="0" smtClean="0">
                <a:solidFill>
                  <a:srgbClr val="7030A0"/>
                </a:solidFill>
                <a:cs typeface="B Nazanin"/>
              </a:rPr>
              <a:t>-تغییر در الگوی خواب</a:t>
            </a:r>
          </a:p>
          <a:p>
            <a:pPr marL="0" indent="0" algn="just" rtl="1">
              <a:lnSpc>
                <a:spcPct val="150000"/>
              </a:lnSpc>
              <a:buNone/>
            </a:pPr>
            <a:r>
              <a:rPr lang="fa-IR" sz="2800" dirty="0" smtClean="0">
                <a:solidFill>
                  <a:srgbClr val="7030A0"/>
                </a:solidFill>
                <a:cs typeface="B Nazanin"/>
              </a:rPr>
              <a:t>-دمانس</a:t>
            </a:r>
          </a:p>
          <a:p>
            <a:pPr marL="0" indent="0" algn="just" rtl="1">
              <a:lnSpc>
                <a:spcPct val="150000"/>
              </a:lnSpc>
              <a:buNone/>
            </a:pPr>
            <a:r>
              <a:rPr lang="fa-IR" sz="2800" dirty="0" smtClean="0">
                <a:solidFill>
                  <a:srgbClr val="7030A0"/>
                </a:solidFill>
                <a:cs typeface="B Nazanin"/>
              </a:rPr>
              <a:t>-افسردگی و اضطراب</a:t>
            </a:r>
          </a:p>
          <a:p>
            <a:pPr marL="0" indent="0" algn="just" rtl="1">
              <a:lnSpc>
                <a:spcPct val="150000"/>
              </a:lnSpc>
              <a:buNone/>
            </a:pPr>
            <a:r>
              <a:rPr lang="fa-IR" sz="2800" dirty="0" smtClean="0">
                <a:solidFill>
                  <a:srgbClr val="7030A0"/>
                </a:solidFill>
                <a:cs typeface="B Nazanin"/>
              </a:rPr>
              <a:t>-ترس از سقوط</a:t>
            </a:r>
          </a:p>
          <a:p>
            <a:pPr algn="just" rtl="1">
              <a:lnSpc>
                <a:spcPct val="150000"/>
              </a:lnSpc>
              <a:buFontTx/>
              <a:buChar char="-"/>
            </a:pPr>
            <a:r>
              <a:rPr lang="fa-IR" sz="2800" dirty="0" smtClean="0">
                <a:solidFill>
                  <a:srgbClr val="7030A0"/>
                </a:solidFill>
                <a:cs typeface="B Nazanin"/>
              </a:rPr>
              <a:t>عدم فعالیت</a:t>
            </a:r>
          </a:p>
          <a:p>
            <a:pPr marL="0" indent="0" algn="just" rtl="1">
              <a:buNone/>
            </a:pPr>
            <a:r>
              <a:rPr lang="fa-IR" b="1" dirty="0" smtClean="0">
                <a:solidFill>
                  <a:srgbClr val="FF0000"/>
                </a:solidFill>
                <a:cs typeface="B Nazanin"/>
              </a:rPr>
              <a:t>خطر سقوط در فرد سالمند را افزایش می دهند.</a:t>
            </a:r>
          </a:p>
          <a:p>
            <a:pPr marL="0" indent="0" algn="r">
              <a:buNone/>
            </a:pPr>
            <a:endParaRPr lang="en-US" dirty="0"/>
          </a:p>
        </p:txBody>
      </p:sp>
      <p:sp>
        <p:nvSpPr>
          <p:cNvPr id="2" name="Title 1"/>
          <p:cNvSpPr>
            <a:spLocks noGrp="1"/>
          </p:cNvSpPr>
          <p:nvPr>
            <p:ph type="title"/>
          </p:nvPr>
        </p:nvSpPr>
        <p:spPr/>
        <p:txBody>
          <a:bodyPr/>
          <a:lstStyle/>
          <a:p>
            <a:endParaRPr lang="en-US"/>
          </a:p>
        </p:txBody>
      </p:sp>
      <p:sp>
        <p:nvSpPr>
          <p:cNvPr id="10" name="Rectangle 2"/>
          <p:cNvSpPr txBox="1">
            <a:spLocks noRot="1" noChangeArrowheads="1"/>
          </p:cNvSpPr>
          <p:nvPr/>
        </p:nvSpPr>
        <p:spPr>
          <a:xfrm>
            <a:off x="2199729" y="71414"/>
            <a:ext cx="6836767" cy="11430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a-IR" sz="2400" b="1" smtClean="0">
                <a:latin typeface="Times New Roman"/>
                <a:ea typeface="Times New Roman"/>
                <a:cs typeface="B Nazanin"/>
              </a:rPr>
              <a:t>عوامل موثر در خطر سقوط در افراد سالمند- عوامل خطر درونی</a:t>
            </a:r>
            <a:endParaRPr lang="en-US" sz="2400" dirty="0">
              <a:latin typeface="Franklin Gothic Book" pitchFamily="34" charset="0"/>
              <a:cs typeface="B Nazanin" pitchFamily="2" charset="-78"/>
            </a:endParaRPr>
          </a:p>
        </p:txBody>
      </p:sp>
    </p:spTree>
    <p:extLst>
      <p:ext uri="{BB962C8B-B14F-4D97-AF65-F5344CB8AC3E}">
        <p14:creationId xmlns:p14="http://schemas.microsoft.com/office/powerpoint/2010/main" val="91778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42844" y="1628800"/>
            <a:ext cx="8643998" cy="1368151"/>
          </a:xfrm>
        </p:spPr>
        <p:txBody>
          <a:bodyPr>
            <a:noAutofit/>
          </a:bodyPr>
          <a:lstStyle/>
          <a:p>
            <a:pPr rtl="1">
              <a:lnSpc>
                <a:spcPct val="150000"/>
              </a:lnSpc>
            </a:pPr>
            <a:r>
              <a:rPr lang="fa-IR" sz="1800" dirty="0" smtClean="0">
                <a:cs typeface="B Nazanin" pitchFamily="2" charset="-78"/>
              </a:rPr>
              <a:t/>
            </a:r>
            <a:br>
              <a:rPr lang="fa-IR" sz="1800" dirty="0" smtClean="0">
                <a:cs typeface="B Nazanin" pitchFamily="2" charset="-78"/>
              </a:rPr>
            </a:br>
            <a:r>
              <a:rPr lang="fa-IR" sz="2800" b="1" dirty="0" smtClean="0">
                <a:cs typeface="B Nazanin" pitchFamily="2" charset="-78"/>
              </a:rPr>
              <a:t>عنوان دوره:کارگاه کشوری شیوه زندگی سالم در دوره سالمندی</a:t>
            </a:r>
            <a:br>
              <a:rPr lang="fa-IR" sz="2800" b="1" dirty="0" smtClean="0">
                <a:cs typeface="B Nazanin" pitchFamily="2" charset="-78"/>
              </a:rPr>
            </a:br>
            <a:r>
              <a:rPr lang="fa-IR" sz="3200" b="1" u="sng" dirty="0" smtClean="0">
                <a:cs typeface="B Nazanin" pitchFamily="2" charset="-78"/>
              </a:rPr>
              <a:t>سقوط در افراد سالمند</a:t>
            </a:r>
            <a:r>
              <a:rPr lang="fa-IR" sz="1800" dirty="0" smtClean="0">
                <a:cs typeface="B Nazanin" pitchFamily="2" charset="-78"/>
              </a:rPr>
              <a:t/>
            </a:r>
            <a:br>
              <a:rPr lang="fa-IR" sz="1800" dirty="0" smtClean="0">
                <a:cs typeface="B Nazanin" pitchFamily="2" charset="-78"/>
              </a:rPr>
            </a:br>
            <a:endParaRPr lang="en-US" sz="1800" dirty="0">
              <a:cs typeface="B Nazanin" pitchFamily="2" charset="-78"/>
            </a:endParaRPr>
          </a:p>
        </p:txBody>
      </p:sp>
      <p:sp>
        <p:nvSpPr>
          <p:cNvPr id="7171" name="Rectangle 3"/>
          <p:cNvSpPr>
            <a:spLocks noGrp="1" noChangeArrowheads="1"/>
          </p:cNvSpPr>
          <p:nvPr>
            <p:ph type="subTitle" idx="1"/>
          </p:nvPr>
        </p:nvSpPr>
        <p:spPr>
          <a:xfrm>
            <a:off x="2143108" y="5884112"/>
            <a:ext cx="4714908" cy="857256"/>
          </a:xfrm>
        </p:spPr>
        <p:txBody>
          <a:bodyPr>
            <a:normAutofit fontScale="92500" lnSpcReduction="10000"/>
          </a:bodyPr>
          <a:lstStyle/>
          <a:p>
            <a:pPr>
              <a:lnSpc>
                <a:spcPct val="80000"/>
              </a:lnSpc>
            </a:pPr>
            <a:endParaRPr lang="fa-IR" sz="1800" b="1" dirty="0" smtClean="0">
              <a:cs typeface="B Nazanin" pitchFamily="2" charset="-78"/>
            </a:endParaRPr>
          </a:p>
          <a:p>
            <a:pPr rtl="1">
              <a:lnSpc>
                <a:spcPct val="80000"/>
              </a:lnSpc>
            </a:pPr>
            <a:r>
              <a:rPr lang="fa-IR" sz="2400" b="1" dirty="0" smtClean="0">
                <a:cs typeface="B Nazanin" pitchFamily="2" charset="-78"/>
              </a:rPr>
              <a:t>تهیه و تنظیم: دکتر حامد مرتضوی </a:t>
            </a:r>
          </a:p>
          <a:p>
            <a:pPr rtl="1">
              <a:lnSpc>
                <a:spcPct val="80000"/>
              </a:lnSpc>
            </a:pPr>
            <a:r>
              <a:rPr lang="fa-IR" sz="1800" b="1" dirty="0" smtClean="0">
                <a:cs typeface="B Nazanin" pitchFamily="2" charset="-78"/>
              </a:rPr>
              <a:t>استادیار گروه پرستاری سالمندی </a:t>
            </a:r>
          </a:p>
          <a:p>
            <a:pPr rtl="1">
              <a:lnSpc>
                <a:spcPct val="80000"/>
              </a:lnSpc>
            </a:pPr>
            <a:endParaRPr lang="en-AU" sz="1800" dirty="0">
              <a:cs typeface="B Nazanin" pitchFamily="2" charset="-78"/>
            </a:endParaRPr>
          </a:p>
        </p:txBody>
      </p:sp>
      <p:sp>
        <p:nvSpPr>
          <p:cNvPr id="6" name="Rectangle 2"/>
          <p:cNvSpPr txBox="1">
            <a:spLocks noChangeArrowheads="1"/>
          </p:cNvSpPr>
          <p:nvPr/>
        </p:nvSpPr>
        <p:spPr bwMode="auto">
          <a:xfrm>
            <a:off x="4499992" y="44624"/>
            <a:ext cx="4644008" cy="1280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defRPr/>
            </a:pPr>
            <a:r>
              <a:rPr lang="fa-IR" sz="2000" b="1" kern="0" dirty="0" smtClean="0">
                <a:solidFill>
                  <a:schemeClr val="tx2"/>
                </a:solidFill>
                <a:effectLst>
                  <a:outerShdw blurRad="38100" dist="38100" dir="2700000" algn="tl">
                    <a:srgbClr val="000000"/>
                  </a:outerShdw>
                </a:effectLst>
                <a:latin typeface="Franklin Gothic Book" pitchFamily="34" charset="0"/>
                <a:ea typeface="+mj-ea"/>
                <a:cs typeface="B Nazanin" pitchFamily="2" charset="-78"/>
              </a:rPr>
              <a:t>وزارت بهداشت و درمان اموزش پزشکی</a:t>
            </a:r>
          </a:p>
          <a:p>
            <a:pPr marL="0" marR="0" lvl="0" indent="0" algn="ctr" defTabSz="914400" rtl="0" eaLnBrk="1" fontAlgn="base" latinLnBrk="0" hangingPunct="1">
              <a:spcBef>
                <a:spcPct val="0"/>
              </a:spcBef>
              <a:spcAft>
                <a:spcPct val="0"/>
              </a:spcAft>
              <a:buClrTx/>
              <a:buSzTx/>
              <a:buFontTx/>
              <a:buNone/>
              <a:tabLst/>
              <a:defRPr/>
            </a:pPr>
            <a:r>
              <a:rPr kumimoji="0" lang="fa-IR" sz="2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Franklin Gothic Book" pitchFamily="34" charset="0"/>
                <a:ea typeface="+mj-ea"/>
                <a:cs typeface="B Nazanin" pitchFamily="2" charset="-78"/>
              </a:rPr>
              <a:t>معاونت</a:t>
            </a:r>
            <a:r>
              <a:rPr kumimoji="0" lang="fa-IR" sz="2000" b="1" i="0" u="none" strike="noStrike" kern="0" cap="none" spc="0" normalizeH="0" noProof="0" dirty="0" smtClean="0">
                <a:ln>
                  <a:noFill/>
                </a:ln>
                <a:solidFill>
                  <a:schemeClr val="tx2"/>
                </a:solidFill>
                <a:effectLst>
                  <a:outerShdw blurRad="38100" dist="38100" dir="2700000" algn="tl">
                    <a:srgbClr val="000000"/>
                  </a:outerShdw>
                </a:effectLst>
                <a:uLnTx/>
                <a:uFillTx/>
                <a:latin typeface="Franklin Gothic Book" pitchFamily="34" charset="0"/>
                <a:ea typeface="+mj-ea"/>
                <a:cs typeface="B Nazanin" pitchFamily="2" charset="-78"/>
              </a:rPr>
              <a:t> بهداشتی</a:t>
            </a:r>
          </a:p>
          <a:p>
            <a:pPr marL="0" marR="0" lvl="0" indent="0" algn="ctr" defTabSz="914400" rtl="0" eaLnBrk="1" fontAlgn="base" latinLnBrk="0" hangingPunct="1">
              <a:lnSpc>
                <a:spcPct val="150000"/>
              </a:lnSpc>
              <a:spcBef>
                <a:spcPct val="0"/>
              </a:spcBef>
              <a:spcAft>
                <a:spcPct val="0"/>
              </a:spcAft>
              <a:buClrTx/>
              <a:buSzTx/>
              <a:buFontTx/>
              <a:buNone/>
              <a:tabLst/>
              <a:defRPr/>
            </a:pPr>
            <a:r>
              <a:rPr lang="fa-IR" sz="2000" b="1" kern="0" baseline="0" dirty="0" smtClean="0">
                <a:solidFill>
                  <a:schemeClr val="tx2"/>
                </a:solidFill>
                <a:effectLst>
                  <a:outerShdw blurRad="38100" dist="38100" dir="2700000" algn="tl">
                    <a:srgbClr val="000000"/>
                  </a:outerShdw>
                </a:effectLst>
                <a:latin typeface="Franklin Gothic Book" pitchFamily="34" charset="0"/>
                <a:ea typeface="+mj-ea"/>
                <a:cs typeface="B Nazanin" pitchFamily="2" charset="-78"/>
              </a:rPr>
              <a:t>اداره</a:t>
            </a:r>
            <a:r>
              <a:rPr lang="fa-IR" sz="2000" b="1" kern="0" dirty="0" smtClean="0">
                <a:solidFill>
                  <a:schemeClr val="tx2"/>
                </a:solidFill>
                <a:effectLst>
                  <a:outerShdw blurRad="38100" dist="38100" dir="2700000" algn="tl">
                    <a:srgbClr val="000000"/>
                  </a:outerShdw>
                </a:effectLst>
                <a:latin typeface="Franklin Gothic Book" pitchFamily="34" charset="0"/>
                <a:ea typeface="+mj-ea"/>
                <a:cs typeface="B Nazanin" pitchFamily="2" charset="-78"/>
              </a:rPr>
              <a:t> سلامت سالمندان</a:t>
            </a:r>
            <a:endParaRPr kumimoji="0" lang="en-AU" sz="2000" b="1" i="0" u="none" strike="noStrike" kern="0" cap="none" spc="0" normalizeH="0" baseline="0" noProof="0" dirty="0">
              <a:ln>
                <a:noFill/>
              </a:ln>
              <a:solidFill>
                <a:schemeClr val="tx2"/>
              </a:solidFill>
              <a:effectLst>
                <a:outerShdw blurRad="38100" dist="38100" dir="2700000" algn="tl">
                  <a:srgbClr val="000000"/>
                </a:outerShdw>
              </a:effectLst>
              <a:uLnTx/>
              <a:uFillTx/>
              <a:latin typeface="Franklin Gothic Book" pitchFamily="34" charset="0"/>
              <a:ea typeface="+mj-ea"/>
              <a:cs typeface="B Nazanin" pitchFamily="2" charset="-78"/>
            </a:endParaRPr>
          </a:p>
        </p:txBody>
      </p:sp>
      <p:pic>
        <p:nvPicPr>
          <p:cNvPr id="7" name="Picture 5" descr="G:\Header1.jpg"/>
          <p:cNvPicPr>
            <a:picLocks noChangeAspect="1" noChangeArrowheads="1"/>
          </p:cNvPicPr>
          <p:nvPr/>
        </p:nvPicPr>
        <p:blipFill>
          <a:blip r:embed="rId3"/>
          <a:srcRect l="-728"/>
          <a:stretch>
            <a:fillRect/>
          </a:stretch>
        </p:blipFill>
        <p:spPr bwMode="auto">
          <a:xfrm>
            <a:off x="32" y="0"/>
            <a:ext cx="4499960" cy="1285860"/>
          </a:xfrm>
          <a:prstGeom prst="rect">
            <a:avLst/>
          </a:prstGeom>
          <a:noFill/>
        </p:spPr>
      </p:pic>
      <p:pic>
        <p:nvPicPr>
          <p:cNvPr id="9" name="Picture 3" descr="graphic66.png"/>
          <p:cNvPicPr>
            <a:picLocks noChangeAspect="1"/>
          </p:cNvPicPr>
          <p:nvPr/>
        </p:nvPicPr>
        <p:blipFill>
          <a:blip r:embed="rId4" cstate="print"/>
          <a:srcRect/>
          <a:stretch>
            <a:fillRect/>
          </a:stretch>
        </p:blipFill>
        <p:spPr bwMode="auto">
          <a:xfrm>
            <a:off x="1979711" y="3212975"/>
            <a:ext cx="4842285" cy="2887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5" name="Content Placeholder 2"/>
          <p:cNvSpPr txBox="1">
            <a:spLocks/>
          </p:cNvSpPr>
          <p:nvPr/>
        </p:nvSpPr>
        <p:spPr>
          <a:xfrm>
            <a:off x="251520" y="1412776"/>
            <a:ext cx="8435279" cy="48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lnSpc>
                <a:spcPct val="150000"/>
              </a:lnSpc>
            </a:pPr>
            <a:r>
              <a:rPr lang="fa-IR" sz="2800" dirty="0" smtClean="0">
                <a:cs typeface="B Nazanin" pitchFamily="2" charset="-78"/>
              </a:rPr>
              <a:t>سالمندان، محیط فیزیکی را </a:t>
            </a:r>
            <a:r>
              <a:rPr lang="fa-IR" sz="2800" dirty="0" smtClean="0">
                <a:solidFill>
                  <a:srgbClr val="7030A0"/>
                </a:solidFill>
                <a:cs typeface="B Nazanin" pitchFamily="2" charset="-78"/>
              </a:rPr>
              <a:t>به گونه ای متفاوت از جوان تر ها </a:t>
            </a:r>
            <a:r>
              <a:rPr lang="fa-IR" sz="2800" dirty="0" smtClean="0">
                <a:cs typeface="B Nazanin" pitchFamily="2" charset="-78"/>
              </a:rPr>
              <a:t>درک کرده و پاسخ های متفاوتی نسبت به شرایط می دهند.</a:t>
            </a:r>
          </a:p>
          <a:p>
            <a:pPr algn="just" rtl="1">
              <a:lnSpc>
                <a:spcPct val="150000"/>
              </a:lnSpc>
            </a:pPr>
            <a:r>
              <a:rPr lang="fa-IR" sz="2800" dirty="0" smtClean="0">
                <a:cs typeface="B Nazanin" pitchFamily="2" charset="-78"/>
              </a:rPr>
              <a:t>هراندازه محدودیت های عملکردی بیشتر تجربه می شود، سالمند نیز وابستگی یا اتکای بیشتری به </a:t>
            </a:r>
            <a:r>
              <a:rPr lang="fa-IR" sz="2800" b="1" dirty="0" smtClean="0">
                <a:solidFill>
                  <a:srgbClr val="7030A0"/>
                </a:solidFill>
                <a:cs typeface="B Nazanin" pitchFamily="2" charset="-78"/>
              </a:rPr>
              <a:t>”محیط“ </a:t>
            </a:r>
            <a:r>
              <a:rPr lang="fa-IR" sz="2800" dirty="0" smtClean="0">
                <a:cs typeface="B Nazanin" pitchFamily="2" charset="-78"/>
              </a:rPr>
              <a:t>می یابد</a:t>
            </a:r>
            <a:r>
              <a:rPr lang="fa-IR" sz="2800" dirty="0" smtClean="0">
                <a:cs typeface="B Nazanin" pitchFamily="2" charset="-78"/>
              </a:rPr>
              <a:t>.</a:t>
            </a:r>
          </a:p>
          <a:p>
            <a:pPr algn="just" rtl="1">
              <a:lnSpc>
                <a:spcPct val="150000"/>
              </a:lnSpc>
            </a:pPr>
            <a:r>
              <a:rPr lang="fa-IR" sz="2800" dirty="0" smtClean="0">
                <a:cs typeface="B Nazanin" pitchFamily="2" charset="-78"/>
              </a:rPr>
              <a:t> </a:t>
            </a:r>
            <a:r>
              <a:rPr lang="fa-IR" sz="2800" dirty="0" smtClean="0">
                <a:cs typeface="B Nazanin" pitchFamily="2" charset="-78"/>
              </a:rPr>
              <a:t>با کاسته شدن از توانایی ها و بروز اختلال در اندام های حسی، فرد به نقطه ای می رسد که در آن به هر دو محیط عمومی اجتماع و محیط </a:t>
            </a:r>
            <a:r>
              <a:rPr lang="fa-IR" sz="2800" dirty="0" smtClean="0">
                <a:cs typeface="B Nazanin" pitchFamily="2" charset="-78"/>
              </a:rPr>
              <a:t>فیزیکی، برای </a:t>
            </a:r>
            <a:r>
              <a:rPr lang="fa-IR" sz="2800" dirty="0" smtClean="0">
                <a:cs typeface="B Nazanin" pitchFamily="2" charset="-78"/>
              </a:rPr>
              <a:t>تداوم عملکرد خود اتکا می یابد.</a:t>
            </a:r>
            <a:endParaRPr lang="fa-IR" sz="2800" dirty="0">
              <a:cs typeface="B Nazanin" pitchFamily="2" charset="-78"/>
            </a:endParaRPr>
          </a:p>
        </p:txBody>
      </p:sp>
    </p:spTree>
    <p:extLst>
      <p:ext uri="{BB962C8B-B14F-4D97-AF65-F5344CB8AC3E}">
        <p14:creationId xmlns:p14="http://schemas.microsoft.com/office/powerpoint/2010/main" val="1167866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1" name="Content Placeholder 2"/>
          <p:cNvSpPr txBox="1">
            <a:spLocks/>
          </p:cNvSpPr>
          <p:nvPr/>
        </p:nvSpPr>
        <p:spPr>
          <a:xfrm>
            <a:off x="457200" y="1219200"/>
            <a:ext cx="8229600" cy="545016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just" rtl="1">
              <a:lnSpc>
                <a:spcPct val="170000"/>
              </a:lnSpc>
              <a:spcBef>
                <a:spcPts val="0"/>
              </a:spcBef>
              <a:spcAft>
                <a:spcPts val="1000"/>
              </a:spcAft>
            </a:pPr>
            <a:r>
              <a:rPr lang="fa-IR" sz="7400" b="1" dirty="0" smtClean="0">
                <a:solidFill>
                  <a:srgbClr val="FF0000"/>
                </a:solidFill>
                <a:ea typeface="Calibri"/>
                <a:cs typeface="B Nazanin"/>
              </a:rPr>
              <a:t>عوامل محیطی </a:t>
            </a:r>
            <a:endParaRPr lang="en-US" sz="7400" b="1" dirty="0" smtClean="0">
              <a:solidFill>
                <a:srgbClr val="FF0000"/>
              </a:solidFill>
              <a:ea typeface="Calibri"/>
              <a:cs typeface="B Nazanin"/>
            </a:endParaRPr>
          </a:p>
          <a:p>
            <a:pPr marL="0" algn="just" rtl="1">
              <a:lnSpc>
                <a:spcPct val="170000"/>
              </a:lnSpc>
              <a:spcBef>
                <a:spcPts val="0"/>
              </a:spcBef>
              <a:spcAft>
                <a:spcPts val="1000"/>
              </a:spcAft>
            </a:pPr>
            <a:r>
              <a:rPr lang="fa-IR" sz="5000" b="1" dirty="0" smtClean="0">
                <a:ea typeface="Calibri"/>
                <a:cs typeface="B Nazanin"/>
              </a:rPr>
              <a:t>- </a:t>
            </a:r>
            <a:r>
              <a:rPr lang="fa-IR" sz="6200" b="1" dirty="0" smtClean="0">
                <a:ea typeface="Calibri"/>
                <a:cs typeface="B Nazanin"/>
              </a:rPr>
              <a:t>نور ناکافی </a:t>
            </a:r>
            <a:endParaRPr lang="en-US" sz="3400" b="1" dirty="0" smtClean="0">
              <a:ea typeface="Calibri"/>
              <a:cs typeface="Arial"/>
            </a:endParaRPr>
          </a:p>
          <a:p>
            <a:pPr marL="0" algn="just" rtl="1">
              <a:lnSpc>
                <a:spcPct val="170000"/>
              </a:lnSpc>
              <a:spcBef>
                <a:spcPts val="0"/>
              </a:spcBef>
              <a:spcAft>
                <a:spcPts val="1000"/>
              </a:spcAft>
            </a:pPr>
            <a:r>
              <a:rPr lang="fa-IR" sz="6200" b="1" dirty="0" smtClean="0">
                <a:ea typeface="Calibri"/>
                <a:cs typeface="B Nazanin"/>
              </a:rPr>
              <a:t>- نبود نرده محافظ بر روی پله ها </a:t>
            </a:r>
            <a:endParaRPr lang="en-US" sz="3400" b="1" dirty="0" smtClean="0">
              <a:ea typeface="Calibri"/>
              <a:cs typeface="Arial"/>
            </a:endParaRPr>
          </a:p>
          <a:p>
            <a:pPr marL="0" algn="just" rtl="1">
              <a:lnSpc>
                <a:spcPct val="170000"/>
              </a:lnSpc>
              <a:spcBef>
                <a:spcPts val="0"/>
              </a:spcBef>
              <a:spcAft>
                <a:spcPts val="1000"/>
              </a:spcAft>
            </a:pPr>
            <a:r>
              <a:rPr lang="fa-IR" sz="6200" b="1" dirty="0" smtClean="0">
                <a:ea typeface="Calibri"/>
                <a:cs typeface="B Nazanin"/>
              </a:rPr>
              <a:t>- سطوح سُر </a:t>
            </a:r>
            <a:endParaRPr lang="en-US" sz="3400" b="1" dirty="0" smtClean="0">
              <a:ea typeface="Calibri"/>
              <a:cs typeface="Arial"/>
            </a:endParaRPr>
          </a:p>
          <a:p>
            <a:pPr marL="0" algn="just" rtl="1">
              <a:lnSpc>
                <a:spcPct val="170000"/>
              </a:lnSpc>
              <a:spcBef>
                <a:spcPts val="0"/>
              </a:spcBef>
              <a:spcAft>
                <a:spcPts val="1000"/>
              </a:spcAft>
            </a:pPr>
            <a:r>
              <a:rPr lang="fa-IR" sz="6200" b="1" dirty="0" smtClean="0">
                <a:ea typeface="Calibri"/>
                <a:cs typeface="B Nazanin"/>
              </a:rPr>
              <a:t>- پادری ها</a:t>
            </a:r>
            <a:endParaRPr lang="en-US" sz="3400" b="1" dirty="0" smtClean="0">
              <a:ea typeface="Calibri"/>
              <a:cs typeface="Arial"/>
            </a:endParaRPr>
          </a:p>
          <a:p>
            <a:pPr marL="0" algn="just" rtl="1">
              <a:lnSpc>
                <a:spcPct val="170000"/>
              </a:lnSpc>
              <a:spcBef>
                <a:spcPts val="0"/>
              </a:spcBef>
              <a:spcAft>
                <a:spcPts val="1000"/>
              </a:spcAft>
            </a:pPr>
            <a:r>
              <a:rPr lang="fa-IR" sz="6200" b="1" dirty="0" smtClean="0">
                <a:ea typeface="Calibri"/>
                <a:cs typeface="B Nazanin"/>
              </a:rPr>
              <a:t>سیم ها و بندها ( طناب ) و به هم ریختگی های محیط منزل </a:t>
            </a:r>
            <a:endParaRPr lang="en-US" sz="3400" b="1" dirty="0" smtClean="0">
              <a:ea typeface="Calibri"/>
              <a:cs typeface="Arial"/>
            </a:endParaRPr>
          </a:p>
          <a:p>
            <a:pPr marL="0" algn="just" rtl="1">
              <a:lnSpc>
                <a:spcPct val="170000"/>
              </a:lnSpc>
              <a:spcBef>
                <a:spcPts val="0"/>
              </a:spcBef>
              <a:spcAft>
                <a:spcPts val="1000"/>
              </a:spcAft>
            </a:pPr>
            <a:r>
              <a:rPr lang="fa-IR" sz="6200" b="1" dirty="0" smtClean="0">
                <a:ea typeface="Calibri"/>
                <a:cs typeface="B Nazanin"/>
              </a:rPr>
              <a:t>- سطوح روغنی </a:t>
            </a:r>
            <a:endParaRPr lang="en-US" sz="3400" b="1" dirty="0" smtClean="0">
              <a:ea typeface="Calibri"/>
              <a:cs typeface="Arial"/>
            </a:endParaRPr>
          </a:p>
          <a:p>
            <a:pPr marL="0" algn="just" rtl="1">
              <a:lnSpc>
                <a:spcPct val="170000"/>
              </a:lnSpc>
              <a:spcBef>
                <a:spcPts val="0"/>
              </a:spcBef>
              <a:spcAft>
                <a:spcPts val="1000"/>
              </a:spcAft>
            </a:pPr>
            <a:r>
              <a:rPr lang="fa-IR" sz="6200" b="1" dirty="0" smtClean="0">
                <a:ea typeface="Calibri"/>
                <a:cs typeface="B Nazanin"/>
              </a:rPr>
              <a:t>- ارتفاع نامناسب تخت خواب ها، صندلی ها و یا توالت ها</a:t>
            </a:r>
            <a:endParaRPr lang="en-US" sz="3400" b="1" dirty="0" smtClean="0">
              <a:ea typeface="Calibri"/>
              <a:cs typeface="Arial"/>
            </a:endParaRPr>
          </a:p>
          <a:p>
            <a:pPr marL="0" algn="just" rtl="1">
              <a:lnSpc>
                <a:spcPct val="170000"/>
              </a:lnSpc>
              <a:spcBef>
                <a:spcPts val="0"/>
              </a:spcBef>
              <a:spcAft>
                <a:spcPts val="1000"/>
              </a:spcAft>
            </a:pPr>
            <a:r>
              <a:rPr lang="fa-IR" sz="6200" b="1" dirty="0" smtClean="0">
                <a:ea typeface="Calibri"/>
                <a:cs typeface="B Nazanin"/>
              </a:rPr>
              <a:t>- ایمنی های فیزیکی ، شامل نرده های تخت خواب </a:t>
            </a:r>
            <a:endParaRPr lang="en-US" sz="3400" b="1" dirty="0" smtClean="0">
              <a:ea typeface="Calibri"/>
              <a:cs typeface="Arial"/>
            </a:endParaRPr>
          </a:p>
          <a:p>
            <a:pPr>
              <a:lnSpc>
                <a:spcPct val="170000"/>
              </a:lnSpc>
            </a:pPr>
            <a:endParaRPr lang="en-US" dirty="0"/>
          </a:p>
        </p:txBody>
      </p:sp>
    </p:spTree>
    <p:extLst>
      <p:ext uri="{BB962C8B-B14F-4D97-AF65-F5344CB8AC3E}">
        <p14:creationId xmlns:p14="http://schemas.microsoft.com/office/powerpoint/2010/main" val="67421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107504" y="1166843"/>
            <a:ext cx="8856984" cy="4616648"/>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سطوح کف </a:t>
            </a:r>
            <a:r>
              <a:rPr lang="fa-IR" sz="2400" b="1" dirty="0" smtClean="0">
                <a:solidFill>
                  <a:srgbClr val="FF0000"/>
                </a:solidFill>
                <a:latin typeface="Times New Roman"/>
                <a:ea typeface="Times New Roman"/>
                <a:cs typeface="B Nazanin"/>
              </a:rPr>
              <a:t>ساختمان:</a:t>
            </a:r>
            <a:r>
              <a:rPr lang="fa-IR" sz="2800" b="1" dirty="0" smtClean="0">
                <a:solidFill>
                  <a:srgbClr val="FF0000"/>
                </a:solidFill>
                <a:latin typeface="Times New Roman"/>
                <a:ea typeface="Times New Roman"/>
                <a:cs typeface="B Nazanin"/>
              </a:rPr>
              <a:t> </a:t>
            </a:r>
            <a:r>
              <a:rPr lang="fa-IR" sz="2400" dirty="0" smtClean="0">
                <a:solidFill>
                  <a:srgbClr val="7030A0"/>
                </a:solidFill>
                <a:latin typeface="Times New Roman"/>
                <a:ea typeface="Times New Roman"/>
                <a:cs typeface="B Nazanin"/>
              </a:rPr>
              <a:t>کف </a:t>
            </a:r>
            <a:r>
              <a:rPr lang="fa-IR" sz="2400" dirty="0">
                <a:solidFill>
                  <a:srgbClr val="7030A0"/>
                </a:solidFill>
                <a:latin typeface="Times New Roman"/>
                <a:ea typeface="Times New Roman"/>
                <a:cs typeface="B Nazanin"/>
              </a:rPr>
              <a:t>های خیس و لغزنده و سطوح بسیار صیقلی شده </a:t>
            </a:r>
            <a:r>
              <a:rPr lang="fa-IR" sz="2400" dirty="0">
                <a:solidFill>
                  <a:schemeClr val="dk1"/>
                </a:solidFill>
                <a:latin typeface="Times New Roman"/>
                <a:ea typeface="Times New Roman"/>
                <a:cs typeface="B Nazanin"/>
              </a:rPr>
              <a:t>و جلا یافته می‌توانند به‌راحتی منجر به سُر خوردن شوند، مخصوصاً در مورد سالمندانی که تعادل و راه رفتن ضعیفی دارند. </a:t>
            </a:r>
            <a:endParaRPr lang="fa-IR" sz="2400" dirty="0" smtClean="0">
              <a:solidFill>
                <a:schemeClr val="dk1"/>
              </a:solidFill>
              <a:latin typeface="Times New Roman"/>
              <a:ea typeface="Times New Roman"/>
              <a:cs typeface="B Nazanin"/>
            </a:endParaRPr>
          </a:p>
          <a:p>
            <a:pPr lvl="0" algn="just" rtl="1">
              <a:lnSpc>
                <a:spcPct val="150000"/>
              </a:lnSpc>
            </a:pPr>
            <a:r>
              <a:rPr lang="fa-IR" sz="2400" dirty="0" smtClean="0">
                <a:solidFill>
                  <a:schemeClr val="dk1"/>
                </a:solidFill>
                <a:latin typeface="Times New Roman"/>
                <a:ea typeface="Times New Roman"/>
                <a:cs typeface="B Nazanin"/>
              </a:rPr>
              <a:t>اگر </a:t>
            </a:r>
            <a:r>
              <a:rPr lang="fa-IR" sz="2400" dirty="0">
                <a:solidFill>
                  <a:schemeClr val="dk1"/>
                </a:solidFill>
                <a:latin typeface="Times New Roman"/>
                <a:ea typeface="Times New Roman"/>
                <a:cs typeface="B Nazanin"/>
              </a:rPr>
              <a:t>سطح ساختمان درخشندگی زیادی را منعکس نماید. همچنین سُر خوردن و یا برخورد با لوازم و اثاثیه، قدم زدن ها، ویلچرها و یا تجهیزات در سر راه سالمند، یک علت مکرر </a:t>
            </a:r>
            <a:r>
              <a:rPr lang="fa-IR" sz="2400" dirty="0" smtClean="0">
                <a:solidFill>
                  <a:schemeClr val="dk1"/>
                </a:solidFill>
                <a:latin typeface="Times New Roman"/>
                <a:ea typeface="Times New Roman"/>
                <a:cs typeface="B Nazanin"/>
              </a:rPr>
              <a:t>سقوط افراد سالمند با </a:t>
            </a:r>
            <a:r>
              <a:rPr lang="fa-IR" sz="2400" b="1" dirty="0" smtClean="0">
                <a:solidFill>
                  <a:srgbClr val="7030A0"/>
                </a:solidFill>
                <a:latin typeface="Times New Roman"/>
                <a:ea typeface="Times New Roman"/>
                <a:cs typeface="B Nazanin"/>
              </a:rPr>
              <a:t>بینایی کم </a:t>
            </a:r>
            <a:r>
              <a:rPr lang="fa-IR" sz="2400" dirty="0" smtClean="0">
                <a:solidFill>
                  <a:schemeClr val="dk1"/>
                </a:solidFill>
                <a:latin typeface="Times New Roman"/>
                <a:ea typeface="Times New Roman"/>
                <a:cs typeface="B Nazanin"/>
              </a:rPr>
              <a:t>می باشد.</a:t>
            </a:r>
            <a:endParaRPr lang="en-US" sz="2400" dirty="0">
              <a:solidFill>
                <a:schemeClr val="dk1"/>
              </a:solidFill>
              <a:latin typeface="Times New Roman"/>
              <a:ea typeface="Times New Roman"/>
              <a:cs typeface="B Nazanin"/>
            </a:endParaRPr>
          </a:p>
          <a:p>
            <a:pPr algn="just" rtl="1">
              <a:lnSpc>
                <a:spcPct val="150000"/>
              </a:lnSpc>
            </a:pPr>
            <a:r>
              <a:rPr lang="fa-IR" sz="2000" b="1" dirty="0">
                <a:solidFill>
                  <a:schemeClr val="dk1"/>
                </a:solidFill>
                <a:latin typeface="Times New Roman"/>
                <a:ea typeface="Times New Roman"/>
                <a:cs typeface="B Nazanin"/>
              </a:rPr>
              <a:t> </a:t>
            </a:r>
            <a:r>
              <a:rPr lang="fa-IR" sz="2400" b="1" dirty="0" smtClean="0">
                <a:solidFill>
                  <a:srgbClr val="FF0000"/>
                </a:solidFill>
                <a:latin typeface="Times New Roman"/>
                <a:ea typeface="Times New Roman"/>
                <a:cs typeface="B Nazanin"/>
              </a:rPr>
              <a:t>ارتفاع تخت: </a:t>
            </a:r>
            <a:r>
              <a:rPr lang="fa-IR" sz="2400" dirty="0" smtClean="0">
                <a:solidFill>
                  <a:schemeClr val="dk1"/>
                </a:solidFill>
                <a:latin typeface="Times New Roman"/>
                <a:ea typeface="Times New Roman"/>
                <a:cs typeface="B Nazanin"/>
              </a:rPr>
              <a:t>ارتفاع </a:t>
            </a:r>
            <a:r>
              <a:rPr lang="fa-IR" sz="2400" dirty="0">
                <a:solidFill>
                  <a:schemeClr val="dk1"/>
                </a:solidFill>
                <a:latin typeface="Times New Roman"/>
                <a:ea typeface="Times New Roman"/>
                <a:cs typeface="B Nazanin"/>
              </a:rPr>
              <a:t>یک تخت که خیلی پایین یا خیلی بالا باشد، می‌تواند به مشکلاتی هنگام انتقال و خطر سقوط منجر شود، مخصوصاً در مورد سالمندانی که ضعف اندام دارند</a:t>
            </a:r>
            <a:r>
              <a:rPr lang="fa-IR" sz="2000" b="1" dirty="0">
                <a:solidFill>
                  <a:schemeClr val="dk1"/>
                </a:solidFill>
                <a:latin typeface="Times New Roman"/>
                <a:ea typeface="Times New Roman"/>
                <a:cs typeface="B Nazanin"/>
              </a:rPr>
              <a:t>.</a:t>
            </a:r>
            <a:endParaRPr lang="en-US" sz="20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612131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3203848" y="4077072"/>
            <a:ext cx="5482952" cy="1930219"/>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0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3" name="Rectangle 2"/>
          <p:cNvSpPr/>
          <p:nvPr/>
        </p:nvSpPr>
        <p:spPr>
          <a:xfrm>
            <a:off x="3131840" y="1670605"/>
            <a:ext cx="5688632" cy="4062651"/>
          </a:xfrm>
          <a:prstGeom prst="rect">
            <a:avLst/>
          </a:prstGeom>
        </p:spPr>
        <p:txBody>
          <a:bodyPr wrap="square">
            <a:spAutoFit/>
          </a:bodyPr>
          <a:lstStyle/>
          <a:p>
            <a:pPr algn="just" rtl="1">
              <a:lnSpc>
                <a:spcPct val="150000"/>
              </a:lnSpc>
            </a:pPr>
            <a:r>
              <a:rPr lang="fa-IR" sz="2400" b="1" dirty="0">
                <a:solidFill>
                  <a:schemeClr val="dk1"/>
                </a:solidFill>
                <a:latin typeface="Times New Roman"/>
                <a:ea typeface="Times New Roman"/>
                <a:cs typeface="B Nazanin"/>
              </a:rPr>
              <a:t> </a:t>
            </a:r>
            <a:r>
              <a:rPr lang="fa-IR" sz="2800" b="1" dirty="0">
                <a:solidFill>
                  <a:srgbClr val="FF0000"/>
                </a:solidFill>
                <a:latin typeface="Times New Roman"/>
                <a:ea typeface="Times New Roman"/>
                <a:cs typeface="B Nazanin"/>
              </a:rPr>
              <a:t>صندلی‌ها و توالت‌ها</a:t>
            </a:r>
            <a:r>
              <a:rPr lang="fa-IR" sz="2400" b="1" dirty="0" smtClean="0">
                <a:solidFill>
                  <a:schemeClr val="dk1"/>
                </a:solidFill>
                <a:latin typeface="Times New Roman"/>
                <a:ea typeface="Times New Roman"/>
                <a:cs typeface="B Nazanin"/>
              </a:rPr>
              <a:t>: توالت‌ها </a:t>
            </a:r>
            <a:r>
              <a:rPr lang="fa-IR" sz="2400" b="1" dirty="0">
                <a:solidFill>
                  <a:schemeClr val="dk1"/>
                </a:solidFill>
                <a:latin typeface="Times New Roman"/>
                <a:ea typeface="Times New Roman"/>
                <a:cs typeface="B Nazanin"/>
              </a:rPr>
              <a:t>و صندلی‌های دارای محل نشستن پایین، بخصوص آن هایی که </a:t>
            </a:r>
            <a:r>
              <a:rPr lang="fa-IR" sz="2400" b="1" dirty="0">
                <a:solidFill>
                  <a:srgbClr val="7030A0"/>
                </a:solidFill>
                <a:latin typeface="Times New Roman"/>
                <a:ea typeface="Times New Roman"/>
                <a:cs typeface="B Nazanin"/>
              </a:rPr>
              <a:t>بدون دسته مناسب و تکیه گاه نرده ای جهت گرفتن هستند، می‌توانند هنگام برخاستن از آن ها مشکل زا </a:t>
            </a:r>
            <a:r>
              <a:rPr lang="fa-IR" sz="2400" b="1" dirty="0">
                <a:solidFill>
                  <a:schemeClr val="dk1"/>
                </a:solidFill>
                <a:latin typeface="Times New Roman"/>
                <a:ea typeface="Times New Roman"/>
                <a:cs typeface="B Nazanin"/>
              </a:rPr>
              <a:t>باشند و خطر سقوط را افزایش دهند. مخصوصاً در سالمندانی که ضعف عضلانی و بیماری‌های عصبی دارند، یک عامل خطر محسوب می‌شود</a:t>
            </a:r>
            <a:r>
              <a:rPr lang="fa-IR" sz="2400" b="1" dirty="0" smtClean="0">
                <a:solidFill>
                  <a:schemeClr val="dk1"/>
                </a:solidFill>
                <a:latin typeface="Times New Roman"/>
                <a:ea typeface="Times New Roman"/>
                <a:cs typeface="B Nazanin"/>
              </a:rPr>
              <a:t>.</a:t>
            </a:r>
            <a:endParaRPr lang="en-US" sz="2400" b="1" dirty="0">
              <a:solidFill>
                <a:schemeClr val="dk1"/>
              </a:solidFill>
              <a:latin typeface="Times New Roman"/>
              <a:ea typeface="Times New Roman"/>
              <a:cs typeface="B Nazanin"/>
            </a:endParaRPr>
          </a:p>
        </p:txBody>
      </p:sp>
      <p:pic>
        <p:nvPicPr>
          <p:cNvPr id="6" name="Picture 2" descr="C:\Users\ls-moghadam\Pictures\p27605_500.jpg"/>
          <p:cNvPicPr>
            <a:picLocks noChangeAspect="1" noChangeArrowheads="1"/>
          </p:cNvPicPr>
          <p:nvPr/>
        </p:nvPicPr>
        <p:blipFill>
          <a:blip r:embed="rId4"/>
          <a:srcRect/>
          <a:stretch>
            <a:fillRect/>
          </a:stretch>
        </p:blipFill>
        <p:spPr bwMode="auto">
          <a:xfrm>
            <a:off x="107504" y="3933056"/>
            <a:ext cx="2738475" cy="2808312"/>
          </a:xfrm>
          <a:prstGeom prst="rect">
            <a:avLst/>
          </a:prstGeom>
          <a:noFill/>
        </p:spPr>
      </p:pic>
      <p:pic>
        <p:nvPicPr>
          <p:cNvPr id="10" name="Picture 3" descr="C:\Users\ls-moghadam\Pictures\111.png"/>
          <p:cNvPicPr>
            <a:picLocks noChangeAspect="1" noChangeArrowheads="1"/>
          </p:cNvPicPr>
          <p:nvPr/>
        </p:nvPicPr>
        <p:blipFill>
          <a:blip r:embed="rId5"/>
          <a:srcRect/>
          <a:stretch>
            <a:fillRect/>
          </a:stretch>
        </p:blipFill>
        <p:spPr bwMode="auto">
          <a:xfrm>
            <a:off x="107504" y="1391864"/>
            <a:ext cx="2738475" cy="2541191"/>
          </a:xfrm>
          <a:prstGeom prst="rect">
            <a:avLst/>
          </a:prstGeom>
          <a:noFill/>
        </p:spPr>
      </p:pic>
    </p:spTree>
    <p:extLst>
      <p:ext uri="{BB962C8B-B14F-4D97-AF65-F5344CB8AC3E}">
        <p14:creationId xmlns:p14="http://schemas.microsoft.com/office/powerpoint/2010/main" val="2510037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3203848" y="4077072"/>
            <a:ext cx="5832648" cy="2592288"/>
          </a:xfrm>
        </p:spPr>
        <p:txBody>
          <a:bodyPr>
            <a:noAutofit/>
          </a:bodyPr>
          <a:lstStyle/>
          <a:p>
            <a:pPr algn="just" rtl="1">
              <a:lnSpc>
                <a:spcPct val="150000"/>
              </a:lnSpc>
              <a:buNone/>
            </a:pPr>
            <a:r>
              <a:rPr lang="fa-IR" sz="2400" b="1" dirty="0" smtClean="0">
                <a:solidFill>
                  <a:schemeClr val="dk1"/>
                </a:solidFill>
                <a:latin typeface="Times New Roman"/>
                <a:ea typeface="Times New Roman"/>
                <a:cs typeface="B Nazanin"/>
              </a:rPr>
              <a:t>     </a:t>
            </a:r>
            <a:r>
              <a:rPr lang="fa-IR" sz="2400" b="1" dirty="0">
                <a:solidFill>
                  <a:schemeClr val="dk1"/>
                </a:solidFill>
                <a:latin typeface="Times New Roman"/>
                <a:ea typeface="Times New Roman"/>
                <a:cs typeface="B Nazanin"/>
              </a:rPr>
              <a:t>استفاده از دوش دستي يا وجود </a:t>
            </a:r>
            <a:r>
              <a:rPr lang="fa-IR" sz="2400" b="1" dirty="0" smtClean="0">
                <a:solidFill>
                  <a:schemeClr val="dk1"/>
                </a:solidFill>
                <a:latin typeface="Times New Roman"/>
                <a:ea typeface="Times New Roman"/>
                <a:cs typeface="B Nazanin"/>
              </a:rPr>
              <a:t>صندلي  </a:t>
            </a:r>
            <a:r>
              <a:rPr lang="fa-IR" sz="2400" b="1" dirty="0">
                <a:solidFill>
                  <a:schemeClr val="dk1"/>
                </a:solidFill>
                <a:latin typeface="Times New Roman"/>
                <a:ea typeface="Times New Roman"/>
                <a:cs typeface="B Nazanin"/>
              </a:rPr>
              <a:t>يا چهار </a:t>
            </a:r>
            <a:r>
              <a:rPr lang="fa-IR" sz="2400" b="1" dirty="0" smtClean="0">
                <a:solidFill>
                  <a:schemeClr val="dk1"/>
                </a:solidFill>
                <a:latin typeface="Times New Roman"/>
                <a:ea typeface="Times New Roman"/>
                <a:cs typeface="B Nazanin"/>
              </a:rPr>
              <a:t>پايه براي </a:t>
            </a:r>
            <a:r>
              <a:rPr lang="fa-IR" sz="2400" b="1" dirty="0">
                <a:solidFill>
                  <a:schemeClr val="dk1"/>
                </a:solidFill>
                <a:latin typeface="Times New Roman"/>
                <a:ea typeface="Times New Roman"/>
                <a:cs typeface="B Nazanin"/>
              </a:rPr>
              <a:t>نشستن زير </a:t>
            </a:r>
            <a:r>
              <a:rPr lang="fa-IR" sz="2400" b="1" dirty="0" smtClean="0">
                <a:solidFill>
                  <a:schemeClr val="dk1"/>
                </a:solidFill>
                <a:latin typeface="Times New Roman"/>
                <a:ea typeface="Times New Roman"/>
                <a:cs typeface="B Nazanin"/>
              </a:rPr>
              <a:t>دوش، </a:t>
            </a:r>
            <a:r>
              <a:rPr lang="fa-IR" sz="2400" b="1" dirty="0" smtClean="0">
                <a:solidFill>
                  <a:schemeClr val="dk1"/>
                </a:solidFill>
                <a:latin typeface="Times New Roman"/>
                <a:ea typeface="Times New Roman"/>
                <a:cs typeface="B Nazanin"/>
              </a:rPr>
              <a:t>نصب </a:t>
            </a:r>
            <a:r>
              <a:rPr lang="fa-IR" sz="2400" b="1" dirty="0">
                <a:solidFill>
                  <a:schemeClr val="dk1"/>
                </a:solidFill>
                <a:latin typeface="Times New Roman"/>
                <a:ea typeface="Times New Roman"/>
                <a:cs typeface="B Nazanin"/>
              </a:rPr>
              <a:t>ميله هايي به عنوان دستگيره </a:t>
            </a:r>
            <a:r>
              <a:rPr lang="fa-IR" sz="2400" b="1" dirty="0" smtClean="0">
                <a:solidFill>
                  <a:schemeClr val="dk1"/>
                </a:solidFill>
                <a:latin typeface="Times New Roman"/>
                <a:ea typeface="Times New Roman"/>
                <a:cs typeface="B Nazanin"/>
              </a:rPr>
              <a:t>بر </a:t>
            </a:r>
            <a:r>
              <a:rPr lang="fa-IR" sz="2400" b="1" dirty="0">
                <a:solidFill>
                  <a:schemeClr val="dk1"/>
                </a:solidFill>
                <a:latin typeface="Times New Roman"/>
                <a:ea typeface="Times New Roman"/>
                <a:cs typeface="B Nazanin"/>
              </a:rPr>
              <a:t>ديوار حمام كه بتوان قبل از ليز خوردن </a:t>
            </a:r>
          </a:p>
          <a:p>
            <a:pPr algn="just" rtl="1">
              <a:lnSpc>
                <a:spcPct val="150000"/>
              </a:lnSpc>
              <a:buNone/>
            </a:pPr>
            <a:r>
              <a:rPr lang="fa-IR" sz="2400" b="1" dirty="0" smtClean="0">
                <a:solidFill>
                  <a:schemeClr val="dk1"/>
                </a:solidFill>
                <a:latin typeface="Times New Roman"/>
                <a:ea typeface="Times New Roman"/>
                <a:cs typeface="B Nazanin"/>
              </a:rPr>
              <a:t>     با </a:t>
            </a:r>
            <a:r>
              <a:rPr lang="fa-IR" sz="2400" b="1" dirty="0">
                <a:solidFill>
                  <a:schemeClr val="dk1"/>
                </a:solidFill>
                <a:latin typeface="Times New Roman"/>
                <a:ea typeface="Times New Roman"/>
                <a:cs typeface="B Nazanin"/>
              </a:rPr>
              <a:t>گرفتن آنها تعادل خود را </a:t>
            </a:r>
            <a:r>
              <a:rPr lang="fa-IR" sz="2400" b="1" dirty="0" smtClean="0">
                <a:solidFill>
                  <a:schemeClr val="dk1"/>
                </a:solidFill>
                <a:latin typeface="Times New Roman"/>
                <a:ea typeface="Times New Roman"/>
                <a:cs typeface="B Nazanin"/>
              </a:rPr>
              <a:t>حفظ نمود. </a:t>
            </a:r>
            <a:endParaRPr lang="en-US" sz="20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3347864" y="1340768"/>
            <a:ext cx="5544616" cy="2862322"/>
          </a:xfrm>
          <a:prstGeom prst="rect">
            <a:avLst/>
          </a:prstGeom>
        </p:spPr>
        <p:txBody>
          <a:bodyPr wrap="square">
            <a:spAutoFit/>
          </a:bodyPr>
          <a:lstStyle/>
          <a:p>
            <a:pPr lvl="0" algn="just" rtl="1">
              <a:lnSpc>
                <a:spcPct val="150000"/>
              </a:lnSpc>
            </a:pPr>
            <a:r>
              <a:rPr lang="fa-IR" sz="2400" b="1" dirty="0" smtClean="0">
                <a:solidFill>
                  <a:srgbClr val="FF0000"/>
                </a:solidFill>
                <a:latin typeface="Times New Roman"/>
                <a:ea typeface="Times New Roman"/>
                <a:cs typeface="B Nazanin"/>
              </a:rPr>
              <a:t>دستگیره های دستشویی: </a:t>
            </a:r>
            <a:r>
              <a:rPr lang="fa-IR" sz="2400" b="1" dirty="0" smtClean="0">
                <a:solidFill>
                  <a:schemeClr val="dk1"/>
                </a:solidFill>
                <a:latin typeface="Times New Roman"/>
                <a:ea typeface="Times New Roman"/>
                <a:cs typeface="B Nazanin"/>
              </a:rPr>
              <a:t>فقدان تکیه گاه های دستی مناسب یا میله هایی برای گرفتن جهت کمک هنگام انتقال در دستشویی، می‌تواند خطر سقوط را در مورد سالمندانی که دچار </a:t>
            </a:r>
            <a:r>
              <a:rPr lang="fa-IR" sz="2400" b="1" dirty="0" smtClean="0">
                <a:solidFill>
                  <a:srgbClr val="7030A0"/>
                </a:solidFill>
                <a:latin typeface="Times New Roman"/>
                <a:ea typeface="Times New Roman"/>
                <a:cs typeface="B Nazanin"/>
              </a:rPr>
              <a:t>اختلال تعادل </a:t>
            </a:r>
            <a:r>
              <a:rPr lang="fa-IR" sz="2400" b="1" dirty="0" smtClean="0">
                <a:solidFill>
                  <a:schemeClr val="dk1"/>
                </a:solidFill>
                <a:latin typeface="Times New Roman"/>
                <a:ea typeface="Times New Roman"/>
                <a:cs typeface="B Nazanin"/>
              </a:rPr>
              <a:t>هستند، افزایش دهد.</a:t>
            </a:r>
            <a:endParaRPr lang="en-US" sz="2400" b="1" dirty="0">
              <a:solidFill>
                <a:schemeClr val="dk1"/>
              </a:solidFill>
              <a:latin typeface="Times New Roman"/>
              <a:ea typeface="Times New Roman"/>
              <a:cs typeface="B Nazanin"/>
            </a:endParaRPr>
          </a:p>
        </p:txBody>
      </p:sp>
      <p:pic>
        <p:nvPicPr>
          <p:cNvPr id="11" name="Picture 2" descr="F:\shower-chairs-for-elderly.jpg"/>
          <p:cNvPicPr>
            <a:picLocks noChangeAspect="1" noChangeArrowheads="1"/>
          </p:cNvPicPr>
          <p:nvPr/>
        </p:nvPicPr>
        <p:blipFill>
          <a:blip r:embed="rId4"/>
          <a:srcRect/>
          <a:stretch>
            <a:fillRect/>
          </a:stretch>
        </p:blipFill>
        <p:spPr bwMode="auto">
          <a:xfrm>
            <a:off x="263466" y="1338999"/>
            <a:ext cx="2884527" cy="2234017"/>
          </a:xfrm>
          <a:prstGeom prst="rect">
            <a:avLst/>
          </a:prstGeom>
          <a:noFill/>
        </p:spPr>
      </p:pic>
      <p:pic>
        <p:nvPicPr>
          <p:cNvPr id="12" name="Picture 2" descr="F:\elderly2\safe shower_0.jpg"/>
          <p:cNvPicPr>
            <a:picLocks noChangeAspect="1" noChangeArrowheads="1"/>
          </p:cNvPicPr>
          <p:nvPr/>
        </p:nvPicPr>
        <p:blipFill>
          <a:blip r:embed="rId5"/>
          <a:srcRect/>
          <a:stretch>
            <a:fillRect/>
          </a:stretch>
        </p:blipFill>
        <p:spPr bwMode="auto">
          <a:xfrm>
            <a:off x="263466" y="3858395"/>
            <a:ext cx="2884527" cy="2666949"/>
          </a:xfrm>
          <a:prstGeom prst="rect">
            <a:avLst/>
          </a:prstGeom>
          <a:noFill/>
        </p:spPr>
      </p:pic>
    </p:spTree>
    <p:extLst>
      <p:ext uri="{BB962C8B-B14F-4D97-AF65-F5344CB8AC3E}">
        <p14:creationId xmlns:p14="http://schemas.microsoft.com/office/powerpoint/2010/main" val="2521898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sp>
        <p:nvSpPr>
          <p:cNvPr id="2" name="Rectangle 1"/>
          <p:cNvSpPr/>
          <p:nvPr/>
        </p:nvSpPr>
        <p:spPr>
          <a:xfrm>
            <a:off x="3878252" y="1166843"/>
            <a:ext cx="5086235" cy="5632311"/>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عصا ها و واکرها:</a:t>
            </a:r>
            <a:endParaRPr lang="en-US" sz="24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معمولاً عصاها و واکرها استفاده می‌شوند تا تعادل و راه رفتن سالمند را بهبود ببخشند؛ که این خود کمک می‌کند تا در مقابل زمین خوردن ها محافظت شوند</a:t>
            </a:r>
            <a:r>
              <a:rPr lang="fa-IR" sz="2400" b="1" dirty="0" smtClean="0">
                <a:solidFill>
                  <a:schemeClr val="dk1"/>
                </a:solidFill>
                <a:latin typeface="Times New Roman"/>
                <a:ea typeface="Times New Roman"/>
                <a:cs typeface="B Nazanin"/>
              </a:rPr>
              <a:t>.</a:t>
            </a:r>
          </a:p>
          <a:p>
            <a:pPr algn="just" rtl="1">
              <a:lnSpc>
                <a:spcPct val="150000"/>
              </a:lnSpc>
            </a:pPr>
            <a:r>
              <a:rPr lang="fa-IR" sz="2400" b="1" dirty="0" smtClean="0">
                <a:solidFill>
                  <a:schemeClr val="dk1"/>
                </a:solidFill>
                <a:latin typeface="Times New Roman"/>
                <a:ea typeface="Times New Roman"/>
                <a:cs typeface="B Nazanin"/>
              </a:rPr>
              <a:t> </a:t>
            </a:r>
            <a:r>
              <a:rPr lang="fa-IR" sz="2400" b="1" dirty="0">
                <a:solidFill>
                  <a:schemeClr val="dk1"/>
                </a:solidFill>
                <a:latin typeface="Times New Roman"/>
                <a:ea typeface="Times New Roman"/>
                <a:cs typeface="B Nazanin"/>
              </a:rPr>
              <a:t>ولی عصا ها و واکر هایی که شکسته هستند و یا سرپوش های پلاستیکی فرسوده ای دارند، برای سالمند مناسب نبوده و بالقوه خطرناک هستند، بنابراین آن ها از تعادل سالمند حمایت نکرده و می‌توانند منجر به سقوط شوند</a:t>
            </a:r>
            <a:r>
              <a:rPr lang="fa-IR" sz="2400" b="1" dirty="0" smtClean="0">
                <a:solidFill>
                  <a:schemeClr val="dk1"/>
                </a:solidFill>
                <a:latin typeface="Times New Roman"/>
                <a:ea typeface="Times New Roman"/>
                <a:cs typeface="B Nazanin"/>
              </a:rPr>
              <a:t>.</a:t>
            </a:r>
            <a:endParaRPr lang="en-US" sz="2000" b="1" dirty="0">
              <a:solidFill>
                <a:schemeClr val="dk1"/>
              </a:solidFill>
              <a:latin typeface="Times New Roman"/>
              <a:ea typeface="Times New Roman"/>
              <a:cs typeface="B Nazanin"/>
            </a:endParaRPr>
          </a:p>
        </p:txBody>
      </p:sp>
      <p:pic>
        <p:nvPicPr>
          <p:cNvPr id="6" name="Picture 2" descr="F:\door.png"/>
          <p:cNvPicPr>
            <a:picLocks noChangeAspect="1" noChangeArrowheads="1"/>
          </p:cNvPicPr>
          <p:nvPr/>
        </p:nvPicPr>
        <p:blipFill>
          <a:blip r:embed="rId3"/>
          <a:srcRect/>
          <a:stretch>
            <a:fillRect/>
          </a:stretch>
        </p:blipFill>
        <p:spPr bwMode="auto">
          <a:xfrm>
            <a:off x="179512" y="1454244"/>
            <a:ext cx="2639864" cy="2205589"/>
          </a:xfrm>
          <a:prstGeom prst="rect">
            <a:avLst/>
          </a:prstGeom>
          <a:noFill/>
        </p:spPr>
      </p:pic>
      <p:pic>
        <p:nvPicPr>
          <p:cNvPr id="10" name="Picture 6" descr="C:\Users\ls-moghadam\Pictures\333.png"/>
          <p:cNvPicPr>
            <a:picLocks noChangeAspect="1" noChangeArrowheads="1"/>
          </p:cNvPicPr>
          <p:nvPr/>
        </p:nvPicPr>
        <p:blipFill>
          <a:blip r:embed="rId4"/>
          <a:srcRect/>
          <a:stretch>
            <a:fillRect/>
          </a:stretch>
        </p:blipFill>
        <p:spPr bwMode="auto">
          <a:xfrm>
            <a:off x="251520" y="4030924"/>
            <a:ext cx="3421052" cy="2638436"/>
          </a:xfrm>
          <a:prstGeom prst="rect">
            <a:avLst/>
          </a:prstGeom>
          <a:noFill/>
        </p:spPr>
      </p:pic>
      <p:pic>
        <p:nvPicPr>
          <p:cNvPr id="11" name="Picture 2" descr="F:\مکان تاریخی\imagesزر.jpg"/>
          <p:cNvPicPr>
            <a:picLocks noChangeAspect="1" noChangeArrowheads="1"/>
          </p:cNvPicPr>
          <p:nvPr/>
        </p:nvPicPr>
        <p:blipFill>
          <a:blip r:embed="rId5"/>
          <a:srcRect/>
          <a:stretch>
            <a:fillRect/>
          </a:stretch>
        </p:blipFill>
        <p:spPr bwMode="auto">
          <a:xfrm>
            <a:off x="251520" y="44624"/>
            <a:ext cx="1677274" cy="13573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45932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4211960" y="1906954"/>
            <a:ext cx="4752528" cy="3970318"/>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ویلچرها:</a:t>
            </a:r>
            <a:endParaRPr lang="en-US" sz="24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صندلی‌هایی که در حین انتقال منحرف شده یا کج شوند، به‌طور ویژه خطرناک هستند. ترمز ها یا رکاب های مخصوص پا عامل اصلی دیگری از زمین خوردن های با ویلچر می‌باشند.</a:t>
            </a:r>
            <a:endParaRPr lang="en-US" sz="2400" b="1" dirty="0">
              <a:solidFill>
                <a:schemeClr val="dk1"/>
              </a:solidFill>
              <a:latin typeface="Times New Roman"/>
              <a:ea typeface="Times New Roman"/>
              <a:cs typeface="B Nazanin"/>
            </a:endParaRPr>
          </a:p>
          <a:p>
            <a:pPr lvl="0" algn="just" rtl="1">
              <a:lnSpc>
                <a:spcPct val="150000"/>
              </a:lnSpc>
            </a:pPr>
            <a:endParaRPr lang="en-US" sz="2400" b="1" dirty="0">
              <a:solidFill>
                <a:schemeClr val="dk1"/>
              </a:solidFill>
              <a:latin typeface="Times New Roman"/>
              <a:ea typeface="Times New Roman"/>
              <a:cs typeface="B Nazanin"/>
            </a:endParaRPr>
          </a:p>
        </p:txBody>
      </p:sp>
      <p:pic>
        <p:nvPicPr>
          <p:cNvPr id="10" name="Picture 2" descr="C:\Users\ls-moghadam\Pictures\Wheelchair_User_Door.jpg"/>
          <p:cNvPicPr>
            <a:picLocks noChangeAspect="1" noChangeArrowheads="1"/>
          </p:cNvPicPr>
          <p:nvPr/>
        </p:nvPicPr>
        <p:blipFill>
          <a:blip r:embed="rId4"/>
          <a:srcRect/>
          <a:stretch>
            <a:fillRect/>
          </a:stretch>
        </p:blipFill>
        <p:spPr bwMode="auto">
          <a:xfrm>
            <a:off x="179512" y="4196490"/>
            <a:ext cx="3672408" cy="2328854"/>
          </a:xfrm>
          <a:prstGeom prst="rect">
            <a:avLst/>
          </a:prstGeom>
          <a:noFill/>
        </p:spPr>
      </p:pic>
      <p:pic>
        <p:nvPicPr>
          <p:cNvPr id="11" name="Picture 2" descr="F:\elderly2\Portland_Streetcar_Parada.jpg"/>
          <p:cNvPicPr>
            <a:picLocks noChangeAspect="1" noChangeArrowheads="1"/>
          </p:cNvPicPr>
          <p:nvPr/>
        </p:nvPicPr>
        <p:blipFill>
          <a:blip r:embed="rId5"/>
          <a:srcRect/>
          <a:stretch>
            <a:fillRect/>
          </a:stretch>
        </p:blipFill>
        <p:spPr bwMode="auto">
          <a:xfrm>
            <a:off x="179512" y="1343687"/>
            <a:ext cx="3672408" cy="2589369"/>
          </a:xfrm>
          <a:prstGeom prst="rect">
            <a:avLst/>
          </a:prstGeom>
          <a:noFill/>
        </p:spPr>
      </p:pic>
    </p:spTree>
    <p:extLst>
      <p:ext uri="{BB962C8B-B14F-4D97-AF65-F5344CB8AC3E}">
        <p14:creationId xmlns:p14="http://schemas.microsoft.com/office/powerpoint/2010/main" val="1796033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3" name="Rectangle 2"/>
          <p:cNvSpPr/>
          <p:nvPr/>
        </p:nvSpPr>
        <p:spPr>
          <a:xfrm>
            <a:off x="179512" y="1391865"/>
            <a:ext cx="8856984" cy="1708160"/>
          </a:xfrm>
          <a:prstGeom prst="rect">
            <a:avLst/>
          </a:prstGeom>
        </p:spPr>
        <p:txBody>
          <a:bodyPr wrap="square">
            <a:spAutoFit/>
          </a:bodyPr>
          <a:lstStyle/>
          <a:p>
            <a:pPr algn="just" rtl="1">
              <a:lnSpc>
                <a:spcPct val="150000"/>
              </a:lnSpc>
            </a:pPr>
            <a:r>
              <a:rPr lang="fa-IR" dirty="0"/>
              <a:t> </a:t>
            </a:r>
            <a:r>
              <a:rPr lang="fa-IR" sz="2400" b="1" dirty="0">
                <a:solidFill>
                  <a:srgbClr val="FF0000"/>
                </a:solidFill>
                <a:latin typeface="Times New Roman"/>
                <a:ea typeface="Times New Roman"/>
                <a:cs typeface="B Nazanin"/>
              </a:rPr>
              <a:t>روشنایی محیط</a:t>
            </a:r>
            <a:r>
              <a:rPr lang="fa-IR" sz="2400" b="1" dirty="0" smtClean="0">
                <a:solidFill>
                  <a:srgbClr val="FF0000"/>
                </a:solidFill>
                <a:latin typeface="Times New Roman"/>
                <a:ea typeface="Times New Roman"/>
                <a:cs typeface="B Nazanin"/>
              </a:rPr>
              <a:t>: </a:t>
            </a:r>
            <a:r>
              <a:rPr lang="fa-IR" sz="2400" b="1" dirty="0" smtClean="0">
                <a:solidFill>
                  <a:schemeClr val="dk1"/>
                </a:solidFill>
                <a:latin typeface="Times New Roman"/>
                <a:ea typeface="Times New Roman"/>
                <a:cs typeface="B Nazanin"/>
              </a:rPr>
              <a:t>روشنایی </a:t>
            </a:r>
            <a:r>
              <a:rPr lang="fa-IR" sz="2400" b="1" dirty="0">
                <a:solidFill>
                  <a:schemeClr val="dk1"/>
                </a:solidFill>
                <a:latin typeface="Times New Roman"/>
                <a:ea typeface="Times New Roman"/>
                <a:cs typeface="B Nazanin"/>
              </a:rPr>
              <a:t>کم و تاریک در راهرو ها، اتاق خواب ها و دستشویی ها می‌توانند به شرایط راه رفتن خطرناک منجر گردند که خطر سقوط را افزایش می دهند. بینایی کم و معیوب، مشکل روشنایی را دو برابر خطرناک می سازد.</a:t>
            </a:r>
            <a:endParaRPr lang="en-US" sz="2400" b="1" dirty="0">
              <a:solidFill>
                <a:schemeClr val="dk1"/>
              </a:solidFill>
              <a:latin typeface="Times New Roman"/>
              <a:ea typeface="Times New Roman"/>
              <a:cs typeface="B Nazanin"/>
            </a:endParaRPr>
          </a:p>
        </p:txBody>
      </p:sp>
      <p:sp>
        <p:nvSpPr>
          <p:cNvPr id="4" name="Rectangle 3"/>
          <p:cNvSpPr/>
          <p:nvPr/>
        </p:nvSpPr>
        <p:spPr>
          <a:xfrm>
            <a:off x="179512" y="3369473"/>
            <a:ext cx="8712968" cy="2492990"/>
          </a:xfrm>
          <a:prstGeom prst="rect">
            <a:avLst/>
          </a:prstGeom>
        </p:spPr>
        <p:txBody>
          <a:bodyPr wrap="square">
            <a:spAutoFit/>
          </a:bodyPr>
          <a:lstStyle/>
          <a:p>
            <a:pPr lvl="0" algn="just" rtl="1">
              <a:lnSpc>
                <a:spcPct val="150000"/>
              </a:lnSpc>
            </a:pPr>
            <a:r>
              <a:rPr lang="fa-IR" sz="2800" b="1" dirty="0">
                <a:solidFill>
                  <a:srgbClr val="FF0000"/>
                </a:solidFill>
                <a:latin typeface="Times New Roman"/>
                <a:ea typeface="Times New Roman"/>
                <a:cs typeface="B Nazanin"/>
              </a:rPr>
              <a:t>نرده های اطراف تخت: </a:t>
            </a:r>
            <a:r>
              <a:rPr lang="fa-IR" sz="2400" b="1" dirty="0">
                <a:solidFill>
                  <a:schemeClr val="dk1"/>
                </a:solidFill>
                <a:latin typeface="Times New Roman"/>
                <a:ea typeface="Times New Roman"/>
                <a:cs typeface="B Nazanin"/>
              </a:rPr>
              <a:t>نرده های تخت، که برای حفاظت فرد سالمند حین انتقال تخت استفاده می‌شود، می‌تواند از سالمندان در برابر سقوط محافظت کند. ولی گاهی اوقات سالمندان سعی می‌کنند از روی آن ها یا اطراف آن ها بالا بروند که این امر </a:t>
            </a:r>
            <a:r>
              <a:rPr lang="fa-IR" sz="2800" b="1" dirty="0">
                <a:solidFill>
                  <a:srgbClr val="7030A0"/>
                </a:solidFill>
                <a:latin typeface="Times New Roman"/>
                <a:ea typeface="Times New Roman"/>
                <a:cs typeface="B Nazanin"/>
              </a:rPr>
              <a:t>خطر سقوط و صدمات را افزایش </a:t>
            </a:r>
            <a:r>
              <a:rPr lang="fa-IR" sz="2400" b="1" dirty="0">
                <a:solidFill>
                  <a:schemeClr val="dk1"/>
                </a:solidFill>
                <a:latin typeface="Times New Roman"/>
                <a:ea typeface="Times New Roman"/>
                <a:cs typeface="B Nazanin"/>
              </a:rPr>
              <a:t>می‌دهد.</a:t>
            </a: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290982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4139952" y="1302480"/>
            <a:ext cx="4680520" cy="4524315"/>
          </a:xfrm>
          <a:prstGeom prst="rect">
            <a:avLst/>
          </a:prstGeom>
        </p:spPr>
        <p:txBody>
          <a:bodyPr wrap="square">
            <a:spAutoFit/>
          </a:bodyPr>
          <a:lstStyle/>
          <a:p>
            <a:pPr lvl="0" algn="just" rtl="1">
              <a:lnSpc>
                <a:spcPct val="150000"/>
              </a:lnSpc>
            </a:pPr>
            <a:r>
              <a:rPr lang="fa-IR" sz="2400" b="1" dirty="0">
                <a:solidFill>
                  <a:srgbClr val="FF0000"/>
                </a:solidFill>
                <a:latin typeface="Times New Roman"/>
                <a:ea typeface="Times New Roman"/>
                <a:cs typeface="B Nazanin"/>
              </a:rPr>
              <a:t>کفش و پاپوش:</a:t>
            </a:r>
            <a:endParaRPr lang="en-US" sz="24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پوشیدن جوراب یا پاپوش بدون کفش، ممکن است تعادل و راه رفتن را تغییر دهد و باعث شوند یک </a:t>
            </a:r>
            <a:r>
              <a:rPr lang="fa-IR" sz="2400" b="1" dirty="0">
                <a:solidFill>
                  <a:srgbClr val="7030A0"/>
                </a:solidFill>
                <a:latin typeface="Times New Roman"/>
                <a:ea typeface="Times New Roman"/>
                <a:cs typeface="B Nazanin"/>
              </a:rPr>
              <a:t>سالمند سُر </a:t>
            </a:r>
            <a:r>
              <a:rPr lang="fa-IR" sz="2400" b="1" dirty="0">
                <a:solidFill>
                  <a:schemeClr val="dk1"/>
                </a:solidFill>
                <a:latin typeface="Times New Roman"/>
                <a:ea typeface="Times New Roman"/>
                <a:cs typeface="B Nazanin"/>
              </a:rPr>
              <a:t>بخورد. همچنین پوشیدن کفش با پاشنه های نرم و ضخیم می‌تواند در برخی سالمندان دارای مشکلات حسی، مانند کسانی که دیابت دارند، مانع تعادل شان شود و باعث سقوط گردد.</a:t>
            </a:r>
            <a:endParaRPr lang="en-US" sz="2400" b="1" dirty="0">
              <a:solidFill>
                <a:schemeClr val="dk1"/>
              </a:solidFill>
              <a:latin typeface="Times New Roman"/>
              <a:ea typeface="Times New Roman"/>
              <a:cs typeface="B Nazanin"/>
            </a:endParaRPr>
          </a:p>
        </p:txBody>
      </p:sp>
      <p:pic>
        <p:nvPicPr>
          <p:cNvPr id="11" name="Picture 4" descr="Image result for yaktrax walker"/>
          <p:cNvPicPr>
            <a:picLocks noChangeAspect="1" noChangeArrowheads="1"/>
          </p:cNvPicPr>
          <p:nvPr/>
        </p:nvPicPr>
        <p:blipFill>
          <a:blip r:embed="rId4"/>
          <a:srcRect/>
          <a:stretch>
            <a:fillRect/>
          </a:stretch>
        </p:blipFill>
        <p:spPr bwMode="auto">
          <a:xfrm>
            <a:off x="179512" y="1628800"/>
            <a:ext cx="3392356" cy="2495770"/>
          </a:xfrm>
          <a:prstGeom prst="rect">
            <a:avLst/>
          </a:prstGeom>
          <a:noFill/>
        </p:spPr>
      </p:pic>
      <p:sp>
        <p:nvSpPr>
          <p:cNvPr id="5" name="Rectangle 4"/>
          <p:cNvSpPr/>
          <p:nvPr/>
        </p:nvSpPr>
        <p:spPr>
          <a:xfrm>
            <a:off x="179512" y="4437112"/>
            <a:ext cx="3600400" cy="1200329"/>
          </a:xfrm>
          <a:prstGeom prst="rect">
            <a:avLst/>
          </a:prstGeom>
        </p:spPr>
        <p:txBody>
          <a:bodyPr wrap="square">
            <a:spAutoFit/>
          </a:bodyPr>
          <a:lstStyle/>
          <a:p>
            <a:pPr algn="just" rtl="1"/>
            <a:r>
              <a:rPr lang="fa-IR" b="1" dirty="0">
                <a:solidFill>
                  <a:schemeClr val="tx2"/>
                </a:solidFill>
                <a:effectLst>
                  <a:outerShdw blurRad="31750" dist="25400" dir="5400000" algn="tl" rotWithShape="0">
                    <a:srgbClr val="000000">
                      <a:alpha val="25000"/>
                    </a:srgbClr>
                  </a:outerShdw>
                </a:effectLst>
                <a:cs typeface="B Nazanin" pitchFamily="2" charset="-78"/>
              </a:rPr>
              <a:t>کفش های یاکتراکس نمونه ای از یک وسیله تثبیت کننده گام هاست. که میتواند برای جلوگیری از زمین خوردن در یک سطح لغزنده </a:t>
            </a:r>
            <a:endParaRPr lang="en-US" dirty="0"/>
          </a:p>
        </p:txBody>
      </p:sp>
    </p:spTree>
    <p:extLst>
      <p:ext uri="{BB962C8B-B14F-4D97-AF65-F5344CB8AC3E}">
        <p14:creationId xmlns:p14="http://schemas.microsoft.com/office/powerpoint/2010/main" val="2074205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3816424" y="1268760"/>
            <a:ext cx="4572000" cy="5632311"/>
          </a:xfrm>
          <a:prstGeom prst="rect">
            <a:avLst/>
          </a:prstGeom>
        </p:spPr>
        <p:txBody>
          <a:bodyPr>
            <a:spAutoFit/>
          </a:bodyPr>
          <a:lstStyle/>
          <a:p>
            <a:pPr lvl="0" algn="just" rtl="1">
              <a:lnSpc>
                <a:spcPct val="150000"/>
              </a:lnSpc>
            </a:pPr>
            <a:r>
              <a:rPr lang="fa-IR" sz="2400" b="1" dirty="0">
                <a:solidFill>
                  <a:srgbClr val="FF0000"/>
                </a:solidFill>
                <a:latin typeface="Times New Roman"/>
                <a:ea typeface="Times New Roman"/>
                <a:cs typeface="B Nazanin"/>
              </a:rPr>
              <a:t>محدود کننده های فیزیکی:</a:t>
            </a:r>
            <a:endParaRPr lang="en-US" sz="24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استفاده از محدود کننده های فیزیکی خطر سقوط یا جراحات را در سالمندان کاهش نمی‌دهد. در حقیقت عکس این قضیه اغلب اتفاق می افتد. محدودیت ها می‌توانند خطر سقوط را افزایش دهند</a:t>
            </a:r>
            <a:r>
              <a:rPr lang="fa-IR" sz="2400" b="1" dirty="0" smtClean="0">
                <a:solidFill>
                  <a:schemeClr val="dk1"/>
                </a:solidFill>
                <a:latin typeface="Times New Roman"/>
                <a:ea typeface="Times New Roman"/>
                <a:cs typeface="B Nazanin"/>
              </a:rPr>
              <a:t>.</a:t>
            </a:r>
          </a:p>
          <a:p>
            <a:pPr algn="just" rtl="1">
              <a:lnSpc>
                <a:spcPct val="150000"/>
              </a:lnSpc>
            </a:pPr>
            <a:r>
              <a:rPr lang="fa-IR" sz="2400" b="1" dirty="0" smtClean="0">
                <a:solidFill>
                  <a:schemeClr val="dk1"/>
                </a:solidFill>
                <a:latin typeface="Times New Roman"/>
                <a:ea typeface="Times New Roman"/>
                <a:cs typeface="B Nazanin"/>
              </a:rPr>
              <a:t> </a:t>
            </a:r>
            <a:r>
              <a:rPr lang="fa-IR" sz="2400" b="1" dirty="0">
                <a:solidFill>
                  <a:schemeClr val="dk1"/>
                </a:solidFill>
                <a:latin typeface="Times New Roman"/>
                <a:ea typeface="Times New Roman"/>
                <a:cs typeface="B Nazanin"/>
              </a:rPr>
              <a:t>برخی از اثرات مضر موانع و محدودیت ها که می‌توانند خطر سقوط را افزایش دهند عبارتند از: بیقراری، گیجی و ضعف عضلانی ناشی ازعدم تحرک</a:t>
            </a:r>
            <a:endParaRPr lang="en-US" sz="2400" b="1" dirty="0">
              <a:solidFill>
                <a:schemeClr val="dk1"/>
              </a:solidFill>
              <a:latin typeface="Times New Roman"/>
              <a:ea typeface="Times New Roman"/>
              <a:cs typeface="B Nazanin"/>
            </a:endParaRPr>
          </a:p>
        </p:txBody>
      </p:sp>
      <p:pic>
        <p:nvPicPr>
          <p:cNvPr id="10" name="Picture 2" descr="C:\Users\ls-moghadam\Pictures\iStock_000010877551Small.jpg"/>
          <p:cNvPicPr>
            <a:picLocks noChangeAspect="1" noChangeArrowheads="1"/>
          </p:cNvPicPr>
          <p:nvPr/>
        </p:nvPicPr>
        <p:blipFill>
          <a:blip r:embed="rId4"/>
          <a:srcRect/>
          <a:stretch>
            <a:fillRect/>
          </a:stretch>
        </p:blipFill>
        <p:spPr bwMode="auto">
          <a:xfrm>
            <a:off x="107504" y="1493197"/>
            <a:ext cx="3528392" cy="4695918"/>
          </a:xfrm>
          <a:prstGeom prst="rect">
            <a:avLst/>
          </a:prstGeom>
          <a:noFill/>
        </p:spPr>
      </p:pic>
    </p:spTree>
    <p:extLst>
      <p:ext uri="{BB962C8B-B14F-4D97-AF65-F5344CB8AC3E}">
        <p14:creationId xmlns:p14="http://schemas.microsoft.com/office/powerpoint/2010/main" val="227094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643834" cy="1143000"/>
          </a:xfrm>
        </p:spPr>
        <p:style>
          <a:lnRef idx="1">
            <a:schemeClr val="dk1"/>
          </a:lnRef>
          <a:fillRef idx="2">
            <a:schemeClr val="dk1"/>
          </a:fillRef>
          <a:effectRef idx="1">
            <a:schemeClr val="dk1"/>
          </a:effectRef>
          <a:fontRef idx="minor">
            <a:schemeClr val="dk1"/>
          </a:fontRef>
        </p:style>
        <p:txBody>
          <a:bodyPr>
            <a:normAutofit/>
          </a:bodyPr>
          <a:lstStyle/>
          <a:p>
            <a:r>
              <a:rPr lang="fa-IR" sz="3600" dirty="0" smtClean="0">
                <a:cs typeface="B Nazanin" pitchFamily="2" charset="-78"/>
              </a:rPr>
              <a:t>سقوط در سالمندان- هدف</a:t>
            </a: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142844" y="1785926"/>
            <a:ext cx="8715436" cy="4500594"/>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algn="r" rtl="1">
              <a:lnSpc>
                <a:spcPct val="150000"/>
              </a:lnSpc>
            </a:pPr>
            <a:r>
              <a:rPr lang="fa-IR" b="1" u="sng" dirty="0" smtClean="0">
                <a:cs typeface="B Nazanin" pitchFamily="2" charset="-78"/>
              </a:rPr>
              <a:t>نام دوره</a:t>
            </a:r>
            <a:r>
              <a:rPr lang="fa-IR" b="1" dirty="0" smtClean="0">
                <a:cs typeface="B Nazanin" pitchFamily="2" charset="-78"/>
              </a:rPr>
              <a:t>:</a:t>
            </a:r>
            <a:r>
              <a:rPr lang="fa-IR" b="1" u="sng" dirty="0" smtClean="0">
                <a:cs typeface="B Nazanin" pitchFamily="2" charset="-78"/>
              </a:rPr>
              <a:t> کارگاه کشوری شیوه زندگی سالم در دوره سالمندی- سقوط در افراد سالمند</a:t>
            </a:r>
            <a:endParaRPr lang="en-US" dirty="0" smtClean="0">
              <a:cs typeface="B Nazanin" pitchFamily="2" charset="-78"/>
            </a:endParaRPr>
          </a:p>
          <a:p>
            <a:pPr algn="just" rtl="1">
              <a:lnSpc>
                <a:spcPct val="150000"/>
              </a:lnSpc>
            </a:pPr>
            <a:r>
              <a:rPr lang="fa-IR" b="1" u="sng" dirty="0" smtClean="0">
                <a:cs typeface="B Nazanin" pitchFamily="2" charset="-78"/>
              </a:rPr>
              <a:t>هدف آموزش</a:t>
            </a:r>
            <a:r>
              <a:rPr lang="fa-IR" dirty="0" smtClean="0">
                <a:cs typeface="B Nazanin" pitchFamily="2" charset="-78"/>
              </a:rPr>
              <a:t>: راهکارهای پیشگیری از سقوط افراد سالمند </a:t>
            </a:r>
            <a:endParaRPr lang="en-US" dirty="0" smtClean="0">
              <a:cs typeface="B Nazanin" pitchFamily="2" charset="-78"/>
            </a:endParaRPr>
          </a:p>
          <a:p>
            <a:pPr algn="just" rtl="1">
              <a:lnSpc>
                <a:spcPct val="150000"/>
              </a:lnSpc>
            </a:pPr>
            <a:r>
              <a:rPr lang="fa-IR" b="1" u="sng" dirty="0" smtClean="0">
                <a:cs typeface="B Nazanin" pitchFamily="2" charset="-78"/>
              </a:rPr>
              <a:t>مدت </a:t>
            </a:r>
            <a:r>
              <a:rPr lang="fa-IR" b="1" u="sng" dirty="0" smtClean="0">
                <a:cs typeface="B Nazanin" pitchFamily="2" charset="-78"/>
              </a:rPr>
              <a:t>زمان :</a:t>
            </a:r>
            <a:r>
              <a:rPr lang="fa-IR" dirty="0" smtClean="0">
                <a:cs typeface="B Nazanin" pitchFamily="2" charset="-78"/>
              </a:rPr>
              <a:t>یک ساعت</a:t>
            </a:r>
            <a:endParaRPr lang="en-US" dirty="0" smtClean="0">
              <a:cs typeface="B Nazanin" pitchFamily="2" charset="-78"/>
            </a:endParaRPr>
          </a:p>
          <a:p>
            <a:pPr algn="r" rtl="1">
              <a:lnSpc>
                <a:spcPct val="150000"/>
              </a:lnSpc>
            </a:pPr>
            <a:r>
              <a:rPr lang="fa-IR" b="1" u="sng" dirty="0" smtClean="0">
                <a:cs typeface="B Nazanin" pitchFamily="2" charset="-78"/>
              </a:rPr>
              <a:t>فراگیران</a:t>
            </a:r>
            <a:r>
              <a:rPr lang="fa-IR" dirty="0" smtClean="0">
                <a:cs typeface="B Nazanin" pitchFamily="2" charset="-78"/>
              </a:rPr>
              <a:t>: کارشناسان مسئول ادراه سلامت سالمندان معاونت بهداشتی وزارت بهداشت </a:t>
            </a:r>
            <a:endParaRPr lang="en-US" dirty="0" smtClean="0">
              <a:cs typeface="B Nazanin" pitchFamily="2" charset="-78"/>
            </a:endParaRPr>
          </a:p>
          <a:p>
            <a:pPr algn="r" rtl="1">
              <a:lnSpc>
                <a:spcPct val="150000"/>
              </a:lnSpc>
            </a:pPr>
            <a:r>
              <a:rPr lang="fa-IR" b="1" u="sng" dirty="0" smtClean="0">
                <a:cs typeface="B Nazanin" pitchFamily="2" charset="-78"/>
              </a:rPr>
              <a:t>مدرس</a:t>
            </a:r>
            <a:r>
              <a:rPr lang="fa-IR" dirty="0" smtClean="0">
                <a:cs typeface="B Nazanin" pitchFamily="2" charset="-78"/>
              </a:rPr>
              <a:t>: دکتر حامد مرتضوی- رییس مرکز تحقیقات مراقبت سالمندی و مدیر گروه پرستاری سالمندی، استادیار دانشگاه</a:t>
            </a:r>
            <a:endParaRPr lang="en-US" dirty="0" smtClean="0">
              <a:cs typeface="B Nazanin" pitchFamily="2" charset="-78"/>
            </a:endParaRPr>
          </a:p>
          <a:p>
            <a:pPr algn="r" rtl="1">
              <a:lnSpc>
                <a:spcPct val="150000"/>
              </a:lnSpc>
            </a:pPr>
            <a:r>
              <a:rPr lang="fa-IR" b="1" u="sng" dirty="0" smtClean="0">
                <a:cs typeface="B Nazanin" pitchFamily="2" charset="-78"/>
              </a:rPr>
              <a:t>زمان کارگاه: سیزدهم اردبیهشت ماه1395</a:t>
            </a:r>
          </a:p>
          <a:p>
            <a:pPr algn="r" rtl="1">
              <a:lnSpc>
                <a:spcPct val="150000"/>
              </a:lnSpc>
            </a:pPr>
            <a:r>
              <a:rPr lang="fa-IR" b="1" u="sng" dirty="0" smtClean="0">
                <a:cs typeface="B Nazanin" pitchFamily="2" charset="-78"/>
              </a:rPr>
              <a:t>محل کارگاه:  معاونت بهداشتی دانشگاه علوم پزشکی کاشان</a:t>
            </a:r>
            <a:endParaRPr lang="en-AU" dirty="0">
              <a:cs typeface="B Nazanin"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عوامل خطر بیرونی</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3" name="Rectangle 2"/>
          <p:cNvSpPr/>
          <p:nvPr/>
        </p:nvSpPr>
        <p:spPr>
          <a:xfrm>
            <a:off x="3275856" y="1349181"/>
            <a:ext cx="5760640" cy="5032147"/>
          </a:xfrm>
          <a:prstGeom prst="rect">
            <a:avLst/>
          </a:prstGeom>
        </p:spPr>
        <p:txBody>
          <a:bodyPr wrap="square">
            <a:spAutoFit/>
          </a:bodyPr>
          <a:lstStyle/>
          <a:p>
            <a:pPr lvl="0" algn="just" rtl="1">
              <a:lnSpc>
                <a:spcPct val="150000"/>
              </a:lnSpc>
            </a:pPr>
            <a:r>
              <a:rPr lang="fa-IR" sz="2400" b="1" dirty="0" smtClean="0">
                <a:solidFill>
                  <a:srgbClr val="FF0000"/>
                </a:solidFill>
                <a:latin typeface="Times New Roman"/>
                <a:ea typeface="Times New Roman"/>
                <a:cs typeface="B Nazanin"/>
              </a:rPr>
              <a:t>جابجایی: </a:t>
            </a:r>
            <a:r>
              <a:rPr lang="fa-IR" sz="2400" b="1" dirty="0" smtClean="0">
                <a:solidFill>
                  <a:schemeClr val="dk1"/>
                </a:solidFill>
                <a:latin typeface="Times New Roman"/>
                <a:ea typeface="Times New Roman"/>
                <a:cs typeface="B Nazanin"/>
              </a:rPr>
              <a:t>جابجا </a:t>
            </a:r>
            <a:r>
              <a:rPr lang="fa-IR" sz="2400" b="1" dirty="0">
                <a:solidFill>
                  <a:schemeClr val="dk1"/>
                </a:solidFill>
                <a:latin typeface="Times New Roman"/>
                <a:ea typeface="Times New Roman"/>
                <a:cs typeface="B Nazanin"/>
              </a:rPr>
              <a:t>شدن از یک خانه شخصی به منزل فرزندان و یا به سرای سالمندان و قرارگرفتن در معرض افراد جدید، محیط های جدید و کارهای روزمره جدید، می‌تواند موجب حواس پرتی سالمندان شده و خطر سقوط را افزایش دهد. </a:t>
            </a:r>
            <a:endParaRPr lang="fa-IR" sz="2400" b="1" dirty="0" smtClean="0">
              <a:solidFill>
                <a:schemeClr val="dk1"/>
              </a:solidFill>
              <a:latin typeface="Times New Roman"/>
              <a:ea typeface="Times New Roman"/>
              <a:cs typeface="B Nazanin"/>
            </a:endParaRPr>
          </a:p>
          <a:p>
            <a:pPr lvl="0" algn="just" rtl="1">
              <a:lnSpc>
                <a:spcPct val="150000"/>
              </a:lnSpc>
            </a:pPr>
            <a:r>
              <a:rPr lang="fa-IR" sz="2400" b="1" dirty="0" smtClean="0">
                <a:solidFill>
                  <a:schemeClr val="dk1"/>
                </a:solidFill>
                <a:latin typeface="Times New Roman"/>
                <a:ea typeface="Times New Roman"/>
                <a:cs typeface="B Nazanin"/>
              </a:rPr>
              <a:t>سالمندان </a:t>
            </a:r>
            <a:r>
              <a:rPr lang="fa-IR" sz="2400" b="1" dirty="0">
                <a:solidFill>
                  <a:schemeClr val="dk1"/>
                </a:solidFill>
                <a:latin typeface="Times New Roman"/>
                <a:ea typeface="Times New Roman"/>
                <a:cs typeface="B Nazanin"/>
              </a:rPr>
              <a:t>تازه پذیرش شده در طول دو، سه هفته اول، احتمال سقوط بیشتری را دارند. سالمندان دارای گیجی به طور خاص در طول 24 تا 48 ساعت اولیه پس از ورود در معرض خطر سقوط هستند</a:t>
            </a:r>
            <a:r>
              <a:rPr lang="fa-IR" sz="2400" b="1" dirty="0" smtClean="0">
                <a:solidFill>
                  <a:schemeClr val="dk1"/>
                </a:solidFill>
                <a:latin typeface="Times New Roman"/>
                <a:ea typeface="Times New Roman"/>
                <a:cs typeface="B Nazanin"/>
              </a:rPr>
              <a:t>.</a:t>
            </a:r>
            <a:r>
              <a:rPr lang="fa-IR" sz="2400" b="1" dirty="0">
                <a:solidFill>
                  <a:schemeClr val="dk1"/>
                </a:solidFill>
                <a:latin typeface="Times New Roman"/>
                <a:ea typeface="Times New Roman"/>
                <a:cs typeface="B Nazanin"/>
              </a:rPr>
              <a:t> </a:t>
            </a:r>
            <a:endParaRPr lang="en-US" sz="2400" b="1" dirty="0">
              <a:solidFill>
                <a:schemeClr val="dk1"/>
              </a:solidFill>
              <a:latin typeface="Times New Roman"/>
              <a:ea typeface="Times New Roman"/>
              <a:cs typeface="B Nazanin"/>
            </a:endParaRPr>
          </a:p>
        </p:txBody>
      </p:sp>
      <p:pic>
        <p:nvPicPr>
          <p:cNvPr id="11" name="Picture 2" descr="C:\Users\ls-moghadam\Pictures\364c748a-c535-49e4-8c4d-c586351aedc4.jpg"/>
          <p:cNvPicPr>
            <a:picLocks noChangeAspect="1" noChangeArrowheads="1"/>
          </p:cNvPicPr>
          <p:nvPr/>
        </p:nvPicPr>
        <p:blipFill>
          <a:blip r:embed="rId4"/>
          <a:srcRect/>
          <a:stretch>
            <a:fillRect/>
          </a:stretch>
        </p:blipFill>
        <p:spPr bwMode="auto">
          <a:xfrm>
            <a:off x="107504" y="1349181"/>
            <a:ext cx="3168352" cy="5032147"/>
          </a:xfrm>
          <a:prstGeom prst="rect">
            <a:avLst/>
          </a:prstGeom>
          <a:noFill/>
        </p:spPr>
      </p:pic>
    </p:spTree>
    <p:extLst>
      <p:ext uri="{BB962C8B-B14F-4D97-AF65-F5344CB8AC3E}">
        <p14:creationId xmlns:p14="http://schemas.microsoft.com/office/powerpoint/2010/main" val="1706383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199729" y="71414"/>
            <a:ext cx="6836767"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عوامل موثر در خطر سقوط در افراد سالمند- </a:t>
            </a:r>
            <a:r>
              <a:rPr lang="fa-IR" sz="2400" dirty="0" smtClean="0">
                <a:latin typeface="Times New Roman"/>
                <a:ea typeface="Times New Roman"/>
                <a:cs typeface="B Nazanin"/>
              </a:rPr>
              <a:t>عوامل خطر </a:t>
            </a:r>
            <a:r>
              <a:rPr lang="fa-IR" sz="2400" b="1" dirty="0" smtClean="0">
                <a:latin typeface="Times New Roman"/>
                <a:ea typeface="Times New Roman"/>
                <a:cs typeface="B Nazanin"/>
              </a:rPr>
              <a:t>بیرونی</a:t>
            </a:r>
            <a:endParaRPr lang="en-US" sz="2400" dirty="0">
              <a:latin typeface="Franklin Gothic Book" pitchFamily="34" charset="0"/>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2" name="Rectangle 1"/>
          <p:cNvSpPr/>
          <p:nvPr/>
        </p:nvSpPr>
        <p:spPr>
          <a:xfrm>
            <a:off x="755576" y="2128788"/>
            <a:ext cx="7416824" cy="3270126"/>
          </a:xfrm>
          <a:prstGeom prst="rect">
            <a:avLst/>
          </a:prstGeom>
        </p:spPr>
        <p:txBody>
          <a:bodyPr wrap="square">
            <a:spAutoFit/>
          </a:bodyPr>
          <a:lstStyle/>
          <a:p>
            <a:pPr algn="just" rtl="1">
              <a:lnSpc>
                <a:spcPct val="150000"/>
              </a:lnSpc>
            </a:pPr>
            <a:r>
              <a:rPr lang="fa-IR" sz="2800" dirty="0">
                <a:solidFill>
                  <a:schemeClr val="dk1"/>
                </a:solidFill>
                <a:latin typeface="Times New Roman"/>
                <a:ea typeface="Times New Roman"/>
                <a:cs typeface="B Nazanin"/>
              </a:rPr>
              <a:t>سقوط ممکن است نتیجه هر یک از عوامل درونی یا بیرونی باشند. ولی اغلب موارد، سقوط توسط ترکیبی از عوامل سبب می‌شوند. عوامل بسیاری می‌توانند به سقوط منجر </a:t>
            </a:r>
            <a:r>
              <a:rPr lang="fa-IR" sz="2800" dirty="0" smtClean="0">
                <a:solidFill>
                  <a:schemeClr val="dk1"/>
                </a:solidFill>
                <a:latin typeface="Times New Roman"/>
                <a:ea typeface="Times New Roman"/>
                <a:cs typeface="B Nazanin"/>
              </a:rPr>
              <a:t>شوند.</a:t>
            </a:r>
          </a:p>
          <a:p>
            <a:pPr algn="just" rtl="1">
              <a:lnSpc>
                <a:spcPct val="150000"/>
              </a:lnSpc>
            </a:pPr>
            <a:r>
              <a:rPr lang="fa-IR" sz="2800" dirty="0" smtClean="0">
                <a:solidFill>
                  <a:schemeClr val="dk1"/>
                </a:solidFill>
                <a:latin typeface="Times New Roman"/>
                <a:ea typeface="Times New Roman"/>
                <a:cs typeface="B Nazanin"/>
              </a:rPr>
              <a:t> </a:t>
            </a:r>
            <a:r>
              <a:rPr lang="fa-IR" sz="2800" dirty="0">
                <a:solidFill>
                  <a:srgbClr val="7030A0"/>
                </a:solidFill>
                <a:latin typeface="Times New Roman"/>
                <a:ea typeface="Times New Roman"/>
                <a:cs typeface="B Nazanin"/>
              </a:rPr>
              <a:t>ولی خبر خوب این است که بسیاری از سقوط ها قابل پیشگیری هستند</a:t>
            </a:r>
            <a:r>
              <a:rPr lang="fa-IR" sz="2800" dirty="0">
                <a:solidFill>
                  <a:schemeClr val="dk1"/>
                </a:solidFill>
                <a:latin typeface="Times New Roman"/>
                <a:ea typeface="Times New Roman"/>
                <a:cs typeface="B Nazanin"/>
              </a:rPr>
              <a:t>. </a:t>
            </a:r>
            <a:endParaRPr lang="en-US" sz="28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883624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پیشگیری از سقوط در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714348" y="2143116"/>
            <a:ext cx="7972452" cy="3864175"/>
          </a:xfrm>
        </p:spPr>
        <p:txBody>
          <a:bodyPr>
            <a:noAutofit/>
          </a:bodyPr>
          <a:lstStyle/>
          <a:p>
            <a:pPr algn="just" rtl="1">
              <a:lnSpc>
                <a:spcPct val="150000"/>
              </a:lnSpc>
            </a:pPr>
            <a:r>
              <a:rPr lang="fa-IR"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a:t>
            </a:r>
            <a:endParaRPr lang="en-US"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r>
              <a:rPr lang="fa-IR" sz="2400" b="1" dirty="0" smtClean="0">
                <a:solidFill>
                  <a:srgbClr val="7030A0"/>
                </a:solidFill>
                <a:latin typeface="Times New Roman"/>
                <a:ea typeface="Times New Roman"/>
                <a:cs typeface="B Nazanin"/>
              </a:rPr>
              <a:t>برای پیشگیری </a:t>
            </a:r>
            <a:r>
              <a:rPr lang="fa-IR" sz="2400" b="1" dirty="0">
                <a:solidFill>
                  <a:srgbClr val="7030A0"/>
                </a:solidFill>
                <a:latin typeface="Times New Roman"/>
                <a:ea typeface="Times New Roman"/>
                <a:cs typeface="B Nazanin"/>
              </a:rPr>
              <a:t>از سقوط افراد سالمند چه در منزل، چه در بیمارستان، </a:t>
            </a:r>
            <a:r>
              <a:rPr lang="fa-IR" sz="2400" b="1" dirty="0" smtClean="0">
                <a:solidFill>
                  <a:srgbClr val="7030A0"/>
                </a:solidFill>
                <a:latin typeface="Times New Roman"/>
                <a:ea typeface="Times New Roman"/>
                <a:cs typeface="B Nazanin"/>
              </a:rPr>
              <a:t>یکسری </a:t>
            </a:r>
            <a:r>
              <a:rPr lang="fa-IR" sz="2400" b="1" dirty="0">
                <a:solidFill>
                  <a:srgbClr val="7030A0"/>
                </a:solidFill>
                <a:latin typeface="Times New Roman"/>
                <a:ea typeface="Times New Roman"/>
                <a:cs typeface="B Nazanin"/>
              </a:rPr>
              <a:t>قدم های باید برداشته شود که </a:t>
            </a:r>
            <a:r>
              <a:rPr lang="fa-IR" sz="2400" b="1" dirty="0" smtClean="0">
                <a:solidFill>
                  <a:srgbClr val="7030A0"/>
                </a:solidFill>
                <a:latin typeface="Times New Roman"/>
                <a:ea typeface="Times New Roman"/>
                <a:cs typeface="B Nazanin"/>
              </a:rPr>
              <a:t>شامل:</a:t>
            </a:r>
          </a:p>
          <a:p>
            <a:pPr marL="0" indent="0" algn="just" rtl="1">
              <a:lnSpc>
                <a:spcPct val="150000"/>
              </a:lnSpc>
              <a:buNone/>
            </a:pPr>
            <a:r>
              <a:rPr lang="fa-IR" sz="2000" b="1" dirty="0">
                <a:solidFill>
                  <a:schemeClr val="dk1"/>
                </a:solidFill>
                <a:latin typeface="Times New Roman"/>
                <a:ea typeface="Times New Roman"/>
                <a:cs typeface="B Nazanin"/>
              </a:rPr>
              <a:t>-</a:t>
            </a:r>
            <a:r>
              <a:rPr lang="fa-IR" sz="2400" b="1" dirty="0" smtClean="0">
                <a:solidFill>
                  <a:schemeClr val="dk1"/>
                </a:solidFill>
                <a:latin typeface="Times New Roman"/>
                <a:ea typeface="Times New Roman"/>
                <a:cs typeface="B Nazanin"/>
              </a:rPr>
              <a:t>تشخیص </a:t>
            </a:r>
            <a:r>
              <a:rPr lang="fa-IR" sz="2400" b="1" dirty="0">
                <a:solidFill>
                  <a:schemeClr val="dk1"/>
                </a:solidFill>
                <a:latin typeface="Times New Roman"/>
                <a:ea typeface="Times New Roman"/>
                <a:cs typeface="B Nazanin"/>
              </a:rPr>
              <a:t>هویت سالمندانی که در معرض خطر سقوط هستند.</a:t>
            </a:r>
            <a:endParaRPr lang="en-US" sz="2400" b="1" dirty="0">
              <a:solidFill>
                <a:schemeClr val="dk1"/>
              </a:solidFill>
              <a:latin typeface="Times New Roman"/>
              <a:ea typeface="Times New Roman"/>
              <a:cs typeface="B Nazanin"/>
            </a:endParaRPr>
          </a:p>
          <a:p>
            <a:pPr marL="0" lvl="0" indent="0" algn="just" rtl="1">
              <a:lnSpc>
                <a:spcPct val="150000"/>
              </a:lnSpc>
              <a:buNone/>
            </a:pPr>
            <a:r>
              <a:rPr lang="fa-IR" sz="2400" b="1" dirty="0" smtClean="0">
                <a:solidFill>
                  <a:schemeClr val="dk1"/>
                </a:solidFill>
                <a:latin typeface="Times New Roman"/>
                <a:ea typeface="Times New Roman"/>
                <a:cs typeface="B Nazanin"/>
              </a:rPr>
              <a:t>-گفتن </a:t>
            </a:r>
            <a:r>
              <a:rPr lang="fa-IR" sz="2400" b="1" dirty="0">
                <a:solidFill>
                  <a:schemeClr val="dk1"/>
                </a:solidFill>
                <a:latin typeface="Times New Roman"/>
                <a:ea typeface="Times New Roman"/>
                <a:cs typeface="B Nazanin"/>
              </a:rPr>
              <a:t>خطر سقوط سالمند به تمام مراقبین</a:t>
            </a:r>
            <a:endParaRPr lang="en-US" sz="2400" b="1" dirty="0">
              <a:solidFill>
                <a:schemeClr val="dk1"/>
              </a:solidFill>
              <a:latin typeface="Times New Roman"/>
              <a:ea typeface="Times New Roman"/>
              <a:cs typeface="B Nazanin"/>
            </a:endParaRPr>
          </a:p>
          <a:p>
            <a:pPr marL="0" lvl="0" indent="0" algn="just" rtl="1">
              <a:lnSpc>
                <a:spcPct val="150000"/>
              </a:lnSpc>
              <a:buNone/>
            </a:pPr>
            <a:r>
              <a:rPr lang="fa-IR" sz="2400" b="1" dirty="0" smtClean="0">
                <a:solidFill>
                  <a:schemeClr val="dk1"/>
                </a:solidFill>
                <a:latin typeface="Times New Roman"/>
                <a:ea typeface="Times New Roman"/>
                <a:cs typeface="B Nazanin"/>
              </a:rPr>
              <a:t>-ایجاد </a:t>
            </a:r>
            <a:r>
              <a:rPr lang="fa-IR" sz="2400" b="1" dirty="0">
                <a:solidFill>
                  <a:schemeClr val="dk1"/>
                </a:solidFill>
                <a:latin typeface="Times New Roman"/>
                <a:ea typeface="Times New Roman"/>
                <a:cs typeface="B Nazanin"/>
              </a:rPr>
              <a:t>یک برنامه مراقبتی هدفمند در راستای کاهش عوامل خطر سقوط</a:t>
            </a:r>
            <a:endParaRPr lang="en-US" sz="2400" b="1" dirty="0">
              <a:solidFill>
                <a:schemeClr val="dk1"/>
              </a:solidFill>
              <a:latin typeface="Times New Roman"/>
              <a:ea typeface="Times New Roman"/>
              <a:cs typeface="B Nazanin"/>
            </a:endParaRPr>
          </a:p>
          <a:p>
            <a:pPr marL="0" lvl="0" indent="0" algn="just" rtl="1">
              <a:lnSpc>
                <a:spcPct val="150000"/>
              </a:lnSpc>
              <a:buNone/>
            </a:pPr>
            <a:r>
              <a:rPr lang="fa-IR" sz="2400" b="1" dirty="0" smtClean="0">
                <a:solidFill>
                  <a:schemeClr val="dk1"/>
                </a:solidFill>
                <a:latin typeface="Times New Roman"/>
                <a:ea typeface="Times New Roman"/>
                <a:cs typeface="B Nazanin"/>
              </a:rPr>
              <a:t>-زیر </a:t>
            </a:r>
            <a:r>
              <a:rPr lang="fa-IR" sz="2400" b="1" dirty="0">
                <a:solidFill>
                  <a:schemeClr val="dk1"/>
                </a:solidFill>
                <a:latin typeface="Times New Roman"/>
                <a:ea typeface="Times New Roman"/>
                <a:cs typeface="B Nazanin"/>
              </a:rPr>
              <a:t>نظر داشتن سالمندانی که در معرض خطر سقوط هستند</a:t>
            </a:r>
            <a:endParaRPr lang="en-US" sz="2400" b="1" dirty="0">
              <a:solidFill>
                <a:schemeClr val="dk1"/>
              </a:solidFill>
              <a:latin typeface="Times New Roman"/>
              <a:ea typeface="Times New Roman"/>
              <a:cs typeface="B Nazanin"/>
            </a:endParaRPr>
          </a:p>
          <a:p>
            <a:pPr marL="0" lvl="0" indent="0" algn="just" rtl="1">
              <a:lnSpc>
                <a:spcPct val="150000"/>
              </a:lnSpc>
              <a:buNone/>
            </a:pPr>
            <a:r>
              <a:rPr lang="fa-IR" sz="2400" b="1" dirty="0" smtClean="0">
                <a:solidFill>
                  <a:schemeClr val="dk1"/>
                </a:solidFill>
                <a:latin typeface="Times New Roman"/>
                <a:ea typeface="Times New Roman"/>
                <a:cs typeface="B Nazanin"/>
              </a:rPr>
              <a:t>-انجام </a:t>
            </a:r>
            <a:r>
              <a:rPr lang="fa-IR" sz="2400" b="1" dirty="0">
                <a:solidFill>
                  <a:schemeClr val="dk1"/>
                </a:solidFill>
                <a:latin typeface="Times New Roman"/>
                <a:ea typeface="Times New Roman"/>
                <a:cs typeface="B Nazanin"/>
              </a:rPr>
              <a:t>ارزیابی ها و معاینات پس از سقوط</a:t>
            </a:r>
            <a:endParaRPr lang="en-US" sz="2400" b="1" dirty="0">
              <a:solidFill>
                <a:schemeClr val="dk1"/>
              </a:solidFill>
              <a:latin typeface="Times New Roman"/>
              <a:ea typeface="Times New Roman"/>
              <a:cs typeface="B Nazanin"/>
            </a:endParaRPr>
          </a:p>
          <a:p>
            <a:pPr marL="0" indent="0" algn="just" rtl="1">
              <a:lnSpc>
                <a:spcPct val="150000"/>
              </a:lnSpc>
              <a:buNone/>
            </a:pPr>
            <a:r>
              <a:rPr lang="fa-IR" sz="2400" b="1" dirty="0" smtClean="0">
                <a:solidFill>
                  <a:schemeClr val="dk1"/>
                </a:solidFill>
                <a:latin typeface="Times New Roman"/>
                <a:ea typeface="Times New Roman"/>
                <a:cs typeface="B Nazanin"/>
              </a:rPr>
              <a:t>-اصلاح </a:t>
            </a:r>
            <a:r>
              <a:rPr lang="fa-IR" sz="2400" b="1" dirty="0">
                <a:solidFill>
                  <a:schemeClr val="dk1"/>
                </a:solidFill>
                <a:latin typeface="Times New Roman"/>
                <a:ea typeface="Times New Roman"/>
                <a:cs typeface="B Nazanin"/>
              </a:rPr>
              <a:t>و تغییر برنامه مراقبتی سالمند بر اساس ارزیابی مجدد خطر سقوط</a:t>
            </a: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1822732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پیشگیری از سقوط در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107504" y="1247651"/>
            <a:ext cx="8579296" cy="5610349"/>
          </a:xfrm>
        </p:spPr>
        <p:txBody>
          <a:bodyPr>
            <a:noAutofit/>
          </a:bodyPr>
          <a:lstStyle/>
          <a:p>
            <a:pPr marL="0" indent="0" algn="just" rtl="1">
              <a:lnSpc>
                <a:spcPct val="150000"/>
              </a:lnSpc>
              <a:buNone/>
            </a:pPr>
            <a:r>
              <a:rPr lang="fa-IR" sz="2000" b="1" dirty="0" smtClean="0">
                <a:solidFill>
                  <a:srgbClr val="7030A0"/>
                </a:solidFill>
                <a:latin typeface="Times New Roman"/>
                <a:ea typeface="Times New Roman"/>
                <a:cs typeface="B Nazanin"/>
              </a:rPr>
              <a:t>همچنین علاوه براین باید مراقبین رسمی و غیر رسمی موارد زیر را نیز در نظر داشته باشند:</a:t>
            </a:r>
          </a:p>
          <a:p>
            <a:pPr marL="0" indent="0" algn="just" rtl="1">
              <a:lnSpc>
                <a:spcPct val="150000"/>
              </a:lnSpc>
              <a:spcBef>
                <a:spcPct val="0"/>
              </a:spcBef>
              <a:buNone/>
            </a:pPr>
            <a:r>
              <a:rPr lang="fa-IR" sz="2400" b="1" dirty="0" smtClean="0">
                <a:solidFill>
                  <a:schemeClr val="dk1"/>
                </a:solidFill>
                <a:latin typeface="Times New Roman"/>
                <a:ea typeface="Times New Roman"/>
                <a:cs typeface="B Nazanin"/>
              </a:rPr>
              <a:t>-همیشه </a:t>
            </a:r>
            <a:r>
              <a:rPr lang="fa-IR" sz="2400" b="1" dirty="0">
                <a:solidFill>
                  <a:schemeClr val="dk1"/>
                </a:solidFill>
                <a:latin typeface="Times New Roman"/>
                <a:ea typeface="Times New Roman"/>
                <a:cs typeface="B Nazanin"/>
              </a:rPr>
              <a:t>در دسترس باشید</a:t>
            </a:r>
            <a:endParaRPr lang="en-US" sz="2400" b="1" dirty="0">
              <a:solidFill>
                <a:schemeClr val="dk1"/>
              </a:solidFill>
              <a:latin typeface="Times New Roman"/>
              <a:ea typeface="Times New Roman"/>
              <a:cs typeface="B Nazanin"/>
            </a:endParaRPr>
          </a:p>
          <a:p>
            <a:pPr marL="0" indent="0" algn="just" rtl="1">
              <a:lnSpc>
                <a:spcPct val="150000"/>
              </a:lnSpc>
              <a:spcBef>
                <a:spcPct val="0"/>
              </a:spcBef>
              <a:buNone/>
            </a:pPr>
            <a:r>
              <a:rPr lang="fa-IR" sz="2400" b="1" dirty="0" smtClean="0">
                <a:solidFill>
                  <a:schemeClr val="dk1"/>
                </a:solidFill>
                <a:latin typeface="Times New Roman"/>
                <a:ea typeface="Times New Roman"/>
                <a:cs typeface="B Nazanin"/>
              </a:rPr>
              <a:t>-مطمئن </a:t>
            </a:r>
            <a:r>
              <a:rPr lang="fa-IR" sz="2400" b="1" dirty="0">
                <a:solidFill>
                  <a:schemeClr val="dk1"/>
                </a:solidFill>
                <a:latin typeface="Times New Roman"/>
                <a:ea typeface="Times New Roman"/>
                <a:cs typeface="B Nazanin"/>
              </a:rPr>
              <a:t>شوید که </a:t>
            </a:r>
            <a:r>
              <a:rPr lang="fa-IR" sz="2400" b="1" dirty="0" smtClean="0">
                <a:solidFill>
                  <a:schemeClr val="dk1"/>
                </a:solidFill>
                <a:latin typeface="Times New Roman"/>
                <a:ea typeface="Times New Roman"/>
                <a:cs typeface="B Nazanin"/>
              </a:rPr>
              <a:t>سالمند از </a:t>
            </a:r>
            <a:r>
              <a:rPr lang="fa-IR" sz="2400" b="1" dirty="0">
                <a:solidFill>
                  <a:schemeClr val="dk1"/>
                </a:solidFill>
                <a:latin typeface="Times New Roman"/>
                <a:ea typeface="Times New Roman"/>
                <a:cs typeface="B Nazanin"/>
              </a:rPr>
              <a:t>کفش های محکم وغیر لغزنده استفاده </a:t>
            </a:r>
            <a:r>
              <a:rPr lang="fa-IR" sz="2400" b="1" dirty="0" smtClean="0">
                <a:solidFill>
                  <a:schemeClr val="dk1"/>
                </a:solidFill>
                <a:latin typeface="Times New Roman"/>
                <a:ea typeface="Times New Roman"/>
                <a:cs typeface="B Nazanin"/>
              </a:rPr>
              <a:t>می کنند</a:t>
            </a:r>
            <a:r>
              <a:rPr lang="fa-IR" sz="2400" b="1" dirty="0">
                <a:solidFill>
                  <a:schemeClr val="dk1"/>
                </a:solidFill>
                <a:latin typeface="Times New Roman"/>
                <a:ea typeface="Times New Roman"/>
                <a:cs typeface="B Nazanin"/>
              </a:rPr>
              <a:t>.</a:t>
            </a:r>
            <a:endParaRPr lang="en-US" sz="2400" b="1" dirty="0">
              <a:solidFill>
                <a:schemeClr val="dk1"/>
              </a:solidFill>
              <a:latin typeface="Times New Roman"/>
              <a:ea typeface="Times New Roman"/>
              <a:cs typeface="B Nazanin"/>
            </a:endParaRPr>
          </a:p>
          <a:p>
            <a:pPr marL="0" indent="0" algn="just" rtl="1">
              <a:lnSpc>
                <a:spcPct val="150000"/>
              </a:lnSpc>
              <a:spcBef>
                <a:spcPct val="0"/>
              </a:spcBef>
              <a:buNone/>
            </a:pPr>
            <a:r>
              <a:rPr lang="fa-IR" sz="2400" b="1" dirty="0" smtClean="0">
                <a:solidFill>
                  <a:schemeClr val="dk1"/>
                </a:solidFill>
                <a:latin typeface="Times New Roman"/>
                <a:ea typeface="Times New Roman"/>
                <a:cs typeface="B Nazanin"/>
              </a:rPr>
              <a:t>-در </a:t>
            </a:r>
            <a:r>
              <a:rPr lang="fa-IR" sz="2400" b="1" dirty="0">
                <a:solidFill>
                  <a:schemeClr val="dk1"/>
                </a:solidFill>
                <a:latin typeface="Times New Roman"/>
                <a:ea typeface="Times New Roman"/>
                <a:cs typeface="B Nazanin"/>
              </a:rPr>
              <a:t>فعالیت های روزانه زندگی(</a:t>
            </a:r>
            <a:r>
              <a:rPr lang="en-US" sz="2400" b="1" dirty="0">
                <a:solidFill>
                  <a:schemeClr val="dk1"/>
                </a:solidFill>
                <a:latin typeface="Times New Roman"/>
                <a:ea typeface="Times New Roman"/>
                <a:cs typeface="B Nazanin"/>
              </a:rPr>
              <a:t>ADLs</a:t>
            </a:r>
            <a:r>
              <a:rPr lang="fa-IR" sz="2400" b="1" dirty="0">
                <a:solidFill>
                  <a:schemeClr val="dk1"/>
                </a:solidFill>
                <a:latin typeface="Times New Roman"/>
                <a:ea typeface="Times New Roman"/>
                <a:cs typeface="B Nazanin"/>
              </a:rPr>
              <a:t>) به آنها کمک کرده و سعی کنید تا قبل از نیاز افراد به درخواست کمک، نیازهای آنها را برآورده سازید</a:t>
            </a:r>
            <a:endParaRPr lang="en-US" sz="2400" b="1" dirty="0">
              <a:solidFill>
                <a:schemeClr val="dk1"/>
              </a:solidFill>
              <a:latin typeface="Times New Roman"/>
              <a:ea typeface="Times New Roman"/>
              <a:cs typeface="B Nazanin"/>
            </a:endParaRPr>
          </a:p>
          <a:p>
            <a:pPr marL="0" indent="0" algn="just" rtl="1">
              <a:lnSpc>
                <a:spcPct val="150000"/>
              </a:lnSpc>
              <a:spcBef>
                <a:spcPct val="0"/>
              </a:spcBef>
              <a:buNone/>
            </a:pPr>
            <a:r>
              <a:rPr lang="fa-IR" sz="2400" b="1" dirty="0" smtClean="0">
                <a:solidFill>
                  <a:schemeClr val="dk1"/>
                </a:solidFill>
                <a:latin typeface="Times New Roman"/>
                <a:ea typeface="Times New Roman"/>
                <a:cs typeface="B Nazanin"/>
              </a:rPr>
              <a:t>-آنها </a:t>
            </a:r>
            <a:r>
              <a:rPr lang="fa-IR" sz="2400" b="1" dirty="0">
                <a:solidFill>
                  <a:schemeClr val="dk1"/>
                </a:solidFill>
                <a:latin typeface="Times New Roman"/>
                <a:ea typeface="Times New Roman"/>
                <a:cs typeface="B Nazanin"/>
              </a:rPr>
              <a:t>را ترغیب کنید تا درصورت نیاز درخواست کمک کنند. </a:t>
            </a:r>
            <a:endParaRPr lang="en-US" sz="2400" b="1" dirty="0">
              <a:solidFill>
                <a:schemeClr val="dk1"/>
              </a:solidFill>
              <a:latin typeface="Times New Roman"/>
              <a:ea typeface="Times New Roman"/>
              <a:cs typeface="B Nazanin"/>
            </a:endParaRPr>
          </a:p>
          <a:p>
            <a:pPr marL="0" indent="0" algn="just" rtl="1">
              <a:lnSpc>
                <a:spcPct val="150000"/>
              </a:lnSpc>
              <a:spcBef>
                <a:spcPct val="0"/>
              </a:spcBef>
              <a:buNone/>
            </a:pPr>
            <a:r>
              <a:rPr lang="fa-IR" sz="2400" b="1" dirty="0" smtClean="0">
                <a:solidFill>
                  <a:schemeClr val="dk1"/>
                </a:solidFill>
                <a:latin typeface="Times New Roman"/>
                <a:ea typeface="Times New Roman"/>
                <a:cs typeface="B Nazanin"/>
              </a:rPr>
              <a:t>-مرتبا </a:t>
            </a:r>
            <a:r>
              <a:rPr lang="fa-IR" sz="2400" b="1" dirty="0">
                <a:solidFill>
                  <a:schemeClr val="dk1"/>
                </a:solidFill>
                <a:latin typeface="Times New Roman"/>
                <a:ea typeface="Times New Roman"/>
                <a:cs typeface="B Nazanin"/>
              </a:rPr>
              <a:t>افرادی راکه قادر به درخواست کمک نیستند را چک کرده و به آنها سر بزنید. </a:t>
            </a:r>
            <a:endParaRPr lang="en-US" sz="2400" b="1" dirty="0">
              <a:solidFill>
                <a:schemeClr val="dk1"/>
              </a:solidFill>
              <a:latin typeface="Times New Roman"/>
              <a:ea typeface="Times New Roman"/>
              <a:cs typeface="B Nazanin"/>
            </a:endParaRPr>
          </a:p>
          <a:p>
            <a:pPr marL="0" indent="0" algn="just" rtl="1">
              <a:lnSpc>
                <a:spcPct val="150000"/>
              </a:lnSpc>
              <a:spcBef>
                <a:spcPct val="0"/>
              </a:spcBef>
              <a:buNone/>
            </a:pPr>
            <a:r>
              <a:rPr lang="fa-IR" sz="2400" b="1" dirty="0" smtClean="0">
                <a:solidFill>
                  <a:schemeClr val="dk1"/>
                </a:solidFill>
                <a:latin typeface="Times New Roman"/>
                <a:ea typeface="Times New Roman"/>
                <a:cs typeface="B Nazanin"/>
              </a:rPr>
              <a:t>-مطمئن </a:t>
            </a:r>
            <a:r>
              <a:rPr lang="fa-IR" sz="2400" b="1" dirty="0">
                <a:solidFill>
                  <a:schemeClr val="dk1"/>
                </a:solidFill>
                <a:latin typeface="Times New Roman"/>
                <a:ea typeface="Times New Roman"/>
                <a:cs typeface="B Nazanin"/>
              </a:rPr>
              <a:t>شوید که تخت خواب در پایین ترین حد ممکن بوده و چرخ های آن </a:t>
            </a:r>
            <a:r>
              <a:rPr lang="fa-IR" sz="2400" b="1" dirty="0" smtClean="0">
                <a:solidFill>
                  <a:schemeClr val="dk1"/>
                </a:solidFill>
                <a:latin typeface="Times New Roman"/>
                <a:ea typeface="Times New Roman"/>
                <a:cs typeface="B Nazanin"/>
              </a:rPr>
              <a:t>قفل یا ثابت باشد. </a:t>
            </a:r>
            <a:endParaRPr lang="en-US" sz="2400" b="1" dirty="0">
              <a:solidFill>
                <a:schemeClr val="dk1"/>
              </a:solidFill>
              <a:latin typeface="Times New Roman"/>
              <a:ea typeface="Times New Roman"/>
              <a:cs typeface="B Nazanin"/>
            </a:endParaRPr>
          </a:p>
          <a:p>
            <a:pPr algn="just" rtl="1">
              <a:lnSpc>
                <a:spcPct val="150000"/>
              </a:lnSpc>
            </a:pPr>
            <a:r>
              <a:rPr lang="fa-IR" sz="2000" b="1" dirty="0">
                <a:solidFill>
                  <a:schemeClr val="tx2"/>
                </a:solidFill>
                <a:effectLst>
                  <a:outerShdw blurRad="31750" dist="25400" dir="5400000" algn="tl" rotWithShape="0">
                    <a:srgbClr val="000000">
                      <a:alpha val="25000"/>
                    </a:srgbClr>
                  </a:outerShdw>
                </a:effectLst>
                <a:cs typeface="B Nazanin" pitchFamily="2" charset="-78"/>
              </a:rPr>
              <a:t> </a:t>
            </a: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1676453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837306"/>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پیشگیری از سقوط در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2203475" y="980728"/>
            <a:ext cx="6833021" cy="5877272"/>
          </a:xfrm>
        </p:spPr>
        <p:txBody>
          <a:bodyPr>
            <a:noAutofit/>
          </a:bodyPr>
          <a:lstStyle/>
          <a:p>
            <a:pPr marL="0" indent="0" algn="just" rtl="1">
              <a:lnSpc>
                <a:spcPct val="150000"/>
              </a:lnSpc>
              <a:buNone/>
            </a:pPr>
            <a:r>
              <a:rPr lang="fa-IR" sz="2400" b="1" dirty="0" smtClean="0">
                <a:solidFill>
                  <a:schemeClr val="dk1"/>
                </a:solidFill>
                <a:latin typeface="Times New Roman"/>
                <a:ea typeface="Times New Roman"/>
                <a:cs typeface="B Nazanin"/>
              </a:rPr>
              <a:t>-</a:t>
            </a:r>
            <a:r>
              <a:rPr lang="fa-IR" sz="2400" dirty="0" smtClean="0">
                <a:solidFill>
                  <a:schemeClr val="dk1"/>
                </a:solidFill>
                <a:latin typeface="Times New Roman"/>
                <a:ea typeface="Times New Roman"/>
                <a:cs typeface="B Nazanin"/>
              </a:rPr>
              <a:t>با </a:t>
            </a:r>
            <a:r>
              <a:rPr lang="fa-IR" sz="2400" dirty="0">
                <a:solidFill>
                  <a:schemeClr val="dk1"/>
                </a:solidFill>
                <a:latin typeface="Times New Roman"/>
                <a:ea typeface="Times New Roman"/>
                <a:cs typeface="B Nazanin"/>
              </a:rPr>
              <a:t>دقت و مرتبا محیط اطراف را برای حذف عوامل خطرآفرین و آسیب های حاصل از آن </a:t>
            </a:r>
            <a:r>
              <a:rPr lang="fa-IR" sz="2400" dirty="0" smtClean="0">
                <a:solidFill>
                  <a:schemeClr val="dk1"/>
                </a:solidFill>
                <a:latin typeface="Times New Roman"/>
                <a:ea typeface="Times New Roman"/>
                <a:cs typeface="B Nazanin"/>
              </a:rPr>
              <a:t>بررسی و عوامل </a:t>
            </a:r>
            <a:r>
              <a:rPr lang="fa-IR" sz="2400" dirty="0">
                <a:solidFill>
                  <a:schemeClr val="dk1"/>
                </a:solidFill>
                <a:latin typeface="Times New Roman"/>
                <a:ea typeface="Times New Roman"/>
                <a:cs typeface="B Nazanin"/>
              </a:rPr>
              <a:t>خطرآفرین را از دسترس دور </a:t>
            </a:r>
            <a:r>
              <a:rPr lang="fa-IR" sz="2400" dirty="0" smtClean="0">
                <a:solidFill>
                  <a:schemeClr val="dk1"/>
                </a:solidFill>
                <a:latin typeface="Times New Roman"/>
                <a:ea typeface="Times New Roman"/>
                <a:cs typeface="B Nazanin"/>
              </a:rPr>
              <a:t>کنید </a:t>
            </a:r>
            <a:r>
              <a:rPr lang="fa-IR" sz="2400" dirty="0" smtClean="0">
                <a:solidFill>
                  <a:schemeClr val="dk1"/>
                </a:solidFill>
                <a:latin typeface="Times New Roman"/>
                <a:ea typeface="Times New Roman"/>
                <a:cs typeface="B Nazanin"/>
              </a:rPr>
              <a:t>و </a:t>
            </a:r>
            <a:r>
              <a:rPr lang="fa-IR" sz="2400" b="1" dirty="0" smtClean="0">
                <a:solidFill>
                  <a:schemeClr val="dk1"/>
                </a:solidFill>
                <a:latin typeface="Times New Roman"/>
                <a:ea typeface="Times New Roman"/>
                <a:cs typeface="B Nazanin"/>
              </a:rPr>
              <a:t>از محافظ لگن</a:t>
            </a:r>
            <a:r>
              <a:rPr lang="fa-IR" sz="2400" dirty="0" smtClean="0">
                <a:solidFill>
                  <a:schemeClr val="dk1"/>
                </a:solidFill>
                <a:latin typeface="Times New Roman"/>
                <a:ea typeface="Times New Roman"/>
                <a:cs typeface="B Nazanin"/>
              </a:rPr>
              <a:t> استفاده کنید </a:t>
            </a:r>
            <a:endParaRPr lang="en-US" sz="2400" dirty="0">
              <a:solidFill>
                <a:schemeClr val="dk1"/>
              </a:solidFill>
              <a:latin typeface="Times New Roman"/>
              <a:ea typeface="Times New Roman"/>
              <a:cs typeface="B Nazanin"/>
            </a:endParaRPr>
          </a:p>
          <a:p>
            <a:pPr marL="0" indent="0" algn="just" rtl="1">
              <a:lnSpc>
                <a:spcPct val="150000"/>
              </a:lnSpc>
              <a:buNone/>
            </a:pPr>
            <a:r>
              <a:rPr lang="fa-IR" sz="2400" dirty="0" smtClean="0">
                <a:solidFill>
                  <a:schemeClr val="dk1"/>
                </a:solidFill>
                <a:latin typeface="Times New Roman"/>
                <a:ea typeface="Times New Roman"/>
                <a:cs typeface="B Nazanin"/>
              </a:rPr>
              <a:t>-استفاده </a:t>
            </a:r>
            <a:r>
              <a:rPr lang="fa-IR" sz="2400" dirty="0">
                <a:solidFill>
                  <a:schemeClr val="dk1"/>
                </a:solidFill>
                <a:latin typeface="Times New Roman"/>
                <a:ea typeface="Times New Roman"/>
                <a:cs typeface="B Nazanin"/>
              </a:rPr>
              <a:t>از ابزارهای کمک حرکتی را بررسی کنید.</a:t>
            </a:r>
            <a:endParaRPr lang="en-US" sz="2400" dirty="0">
              <a:solidFill>
                <a:schemeClr val="dk1"/>
              </a:solidFill>
              <a:latin typeface="Times New Roman"/>
              <a:ea typeface="Times New Roman"/>
              <a:cs typeface="B Nazanin"/>
            </a:endParaRPr>
          </a:p>
          <a:p>
            <a:pPr marL="0" indent="0" algn="just" rtl="1">
              <a:lnSpc>
                <a:spcPct val="150000"/>
              </a:lnSpc>
              <a:buNone/>
            </a:pPr>
            <a:r>
              <a:rPr lang="fa-IR" sz="2400" dirty="0" smtClean="0">
                <a:solidFill>
                  <a:schemeClr val="dk1"/>
                </a:solidFill>
                <a:latin typeface="Times New Roman"/>
                <a:ea typeface="Times New Roman"/>
                <a:cs typeface="B Nazanin"/>
              </a:rPr>
              <a:t>-به سیاست های آموزشی در خصوص استفاده از حفاظ ها و </a:t>
            </a:r>
            <a:r>
              <a:rPr lang="fa-IR" sz="2400" dirty="0" smtClean="0">
                <a:solidFill>
                  <a:schemeClr val="dk1"/>
                </a:solidFill>
                <a:latin typeface="Times New Roman"/>
                <a:ea typeface="Times New Roman"/>
                <a:cs typeface="B Nazanin"/>
              </a:rPr>
              <a:t>مهارهای </a:t>
            </a:r>
            <a:r>
              <a:rPr lang="fa-IR" sz="2400" dirty="0" smtClean="0">
                <a:solidFill>
                  <a:schemeClr val="dk1"/>
                </a:solidFill>
                <a:latin typeface="Times New Roman"/>
                <a:ea typeface="Times New Roman"/>
                <a:cs typeface="B Nazanin"/>
              </a:rPr>
              <a:t>فیزیکی از جمله تخت های نرده دار پایبند باشید.</a:t>
            </a:r>
            <a:endParaRPr lang="en-US" sz="2400" dirty="0" smtClean="0">
              <a:solidFill>
                <a:schemeClr val="dk1"/>
              </a:solidFill>
              <a:latin typeface="Times New Roman"/>
              <a:ea typeface="Times New Roman"/>
              <a:cs typeface="B Nazanin"/>
            </a:endParaRPr>
          </a:p>
          <a:p>
            <a:pPr marL="0" indent="0" algn="just" rtl="1">
              <a:lnSpc>
                <a:spcPct val="150000"/>
              </a:lnSpc>
              <a:buNone/>
            </a:pPr>
            <a:r>
              <a:rPr lang="fa-IR" sz="2400" dirty="0" smtClean="0">
                <a:solidFill>
                  <a:schemeClr val="dk1"/>
                </a:solidFill>
                <a:latin typeface="Times New Roman"/>
                <a:ea typeface="Times New Roman"/>
                <a:cs typeface="B Nazanin"/>
              </a:rPr>
              <a:t>-درصورت </a:t>
            </a:r>
            <a:r>
              <a:rPr lang="fa-IR" sz="2400" dirty="0">
                <a:solidFill>
                  <a:schemeClr val="dk1"/>
                </a:solidFill>
                <a:latin typeface="Times New Roman"/>
                <a:ea typeface="Times New Roman"/>
                <a:cs typeface="B Nazanin"/>
              </a:rPr>
              <a:t>نیاز شخص به شخص و محل به محل و در هر زمانی همراهی شان کنید.</a:t>
            </a:r>
            <a:endParaRPr lang="en-US" sz="2400" dirty="0">
              <a:solidFill>
                <a:schemeClr val="dk1"/>
              </a:solidFill>
              <a:latin typeface="Times New Roman"/>
              <a:ea typeface="Times New Roman"/>
              <a:cs typeface="B Nazanin"/>
            </a:endParaRPr>
          </a:p>
          <a:p>
            <a:pPr marL="0" indent="0" algn="just" rtl="1">
              <a:lnSpc>
                <a:spcPct val="150000"/>
              </a:lnSpc>
              <a:buNone/>
            </a:pPr>
            <a:r>
              <a:rPr lang="fa-IR" sz="2400" dirty="0" smtClean="0">
                <a:solidFill>
                  <a:schemeClr val="dk1"/>
                </a:solidFill>
                <a:latin typeface="Times New Roman"/>
                <a:ea typeface="Times New Roman"/>
                <a:cs typeface="B Nazanin"/>
              </a:rPr>
              <a:t>-مراقبت </a:t>
            </a:r>
            <a:r>
              <a:rPr lang="fa-IR" sz="2400" dirty="0">
                <a:solidFill>
                  <a:schemeClr val="dk1"/>
                </a:solidFill>
                <a:latin typeface="Times New Roman"/>
                <a:ea typeface="Times New Roman"/>
                <a:cs typeface="B Nazanin"/>
              </a:rPr>
              <a:t>های جلوگیری از افتادن را در یادداشت های شخصی بایگانی و ثبت کنید.</a:t>
            </a:r>
            <a:endParaRPr lang="en-US" sz="2400" dirty="0">
              <a:solidFill>
                <a:schemeClr val="dk1"/>
              </a:solidFill>
              <a:latin typeface="Times New Roman"/>
              <a:ea typeface="Times New Roman"/>
              <a:cs typeface="B Nazanin"/>
            </a:endParaRPr>
          </a:p>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pic>
        <p:nvPicPr>
          <p:cNvPr id="10" name="Picture 9" descr="F:\مکان تاریخی\indexfghy.jpg"/>
          <p:cNvPicPr>
            <a:picLocks noChangeAspect="1" noChangeArrowheads="1"/>
          </p:cNvPicPr>
          <p:nvPr/>
        </p:nvPicPr>
        <p:blipFill>
          <a:blip r:embed="rId3"/>
          <a:srcRect/>
          <a:stretch>
            <a:fillRect/>
          </a:stretch>
        </p:blipFill>
        <p:spPr bwMode="auto">
          <a:xfrm>
            <a:off x="35496" y="332656"/>
            <a:ext cx="2167979" cy="3083234"/>
          </a:xfrm>
          <a:prstGeom prst="rect">
            <a:avLst/>
          </a:prstGeom>
          <a:noFill/>
        </p:spPr>
      </p:pic>
      <p:pic>
        <p:nvPicPr>
          <p:cNvPr id="11" name="Picture 10" descr="F:\مکان تاریخی\gfrt.jpg"/>
          <p:cNvPicPr>
            <a:picLocks noChangeAspect="1" noChangeArrowheads="1"/>
          </p:cNvPicPr>
          <p:nvPr/>
        </p:nvPicPr>
        <p:blipFill>
          <a:blip r:embed="rId4"/>
          <a:srcRect/>
          <a:stretch>
            <a:fillRect/>
          </a:stretch>
        </p:blipFill>
        <p:spPr bwMode="auto">
          <a:xfrm>
            <a:off x="35496" y="3573016"/>
            <a:ext cx="2125470" cy="2999256"/>
          </a:xfrm>
          <a:prstGeom prst="rect">
            <a:avLst/>
          </a:prstGeom>
          <a:noFill/>
        </p:spPr>
      </p:pic>
    </p:spTree>
    <p:extLst>
      <p:ext uri="{BB962C8B-B14F-4D97-AF65-F5344CB8AC3E}">
        <p14:creationId xmlns:p14="http://schemas.microsoft.com/office/powerpoint/2010/main" val="3175624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4" y="1247651"/>
            <a:ext cx="8784976" cy="5610349"/>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3" name="Rectangle 2"/>
          <p:cNvSpPr/>
          <p:nvPr/>
        </p:nvSpPr>
        <p:spPr>
          <a:xfrm>
            <a:off x="395536" y="1268760"/>
            <a:ext cx="8496944" cy="5816977"/>
          </a:xfrm>
          <a:prstGeom prst="rect">
            <a:avLst/>
          </a:prstGeom>
        </p:spPr>
        <p:txBody>
          <a:bodyPr wrap="square">
            <a:spAutoFit/>
          </a:bodyPr>
          <a:lstStyle/>
          <a:p>
            <a:pPr algn="just" rtl="1">
              <a:lnSpc>
                <a:spcPct val="150000"/>
              </a:lnSpc>
            </a:pPr>
            <a:r>
              <a:rPr lang="fa-IR" sz="2400" b="1" dirty="0">
                <a:solidFill>
                  <a:srgbClr val="7030A0"/>
                </a:solidFill>
                <a:latin typeface="Times New Roman"/>
                <a:ea typeface="Times New Roman"/>
                <a:cs typeface="B Nazanin"/>
              </a:rPr>
              <a:t>هدف از ارزیابی خطر سقوط این است که مشخص نماییم یک سالمند در معرض خطر سقوط هست یا نه، و اگر اینگونه است چه عواملی سالمند را در معرض این خطر قرار میدهد؟ </a:t>
            </a:r>
            <a:endParaRPr lang="fa-IR" sz="2400" b="1" dirty="0" smtClean="0">
              <a:solidFill>
                <a:srgbClr val="7030A0"/>
              </a:solidFill>
              <a:latin typeface="Times New Roman"/>
              <a:ea typeface="Times New Roman"/>
              <a:cs typeface="B Nazanin"/>
            </a:endParaRPr>
          </a:p>
          <a:p>
            <a:pPr algn="just" rtl="1">
              <a:lnSpc>
                <a:spcPct val="150000"/>
              </a:lnSpc>
            </a:pPr>
            <a:r>
              <a:rPr lang="fa-IR" sz="2800" b="1" dirty="0" smtClean="0">
                <a:solidFill>
                  <a:schemeClr val="dk1"/>
                </a:solidFill>
                <a:latin typeface="Times New Roman"/>
                <a:ea typeface="Times New Roman"/>
                <a:cs typeface="B Nazanin"/>
              </a:rPr>
              <a:t>تکمیل </a:t>
            </a:r>
            <a:r>
              <a:rPr lang="fa-IR" sz="2800" b="1" dirty="0">
                <a:solidFill>
                  <a:schemeClr val="dk1"/>
                </a:solidFill>
                <a:latin typeface="Times New Roman"/>
                <a:ea typeface="Times New Roman"/>
                <a:cs typeface="B Nazanin"/>
              </a:rPr>
              <a:t>یک ارزیابی خطر سقوط و جستجوی وجود عوامل خطر سقوط، اولین قدم در پیشگیری از سقوط هاست</a:t>
            </a:r>
            <a:r>
              <a:rPr lang="fa-IR" sz="2800" dirty="0">
                <a:solidFill>
                  <a:schemeClr val="dk1"/>
                </a:solidFill>
                <a:latin typeface="Times New Roman"/>
                <a:ea typeface="Times New Roman"/>
                <a:cs typeface="B Nazanin"/>
              </a:rPr>
              <a:t>. </a:t>
            </a:r>
            <a:endParaRPr lang="fa-IR" sz="2800" dirty="0" smtClean="0">
              <a:solidFill>
                <a:schemeClr val="dk1"/>
              </a:solidFill>
              <a:latin typeface="Times New Roman"/>
              <a:ea typeface="Times New Roman"/>
              <a:cs typeface="B Nazanin"/>
            </a:endParaRPr>
          </a:p>
          <a:p>
            <a:pPr algn="just" rtl="1">
              <a:lnSpc>
                <a:spcPct val="150000"/>
              </a:lnSpc>
            </a:pPr>
            <a:r>
              <a:rPr lang="fa-IR" sz="2800" dirty="0" smtClean="0">
                <a:solidFill>
                  <a:schemeClr val="dk1"/>
                </a:solidFill>
                <a:latin typeface="Times New Roman"/>
                <a:ea typeface="Times New Roman"/>
                <a:cs typeface="B Nazanin"/>
              </a:rPr>
              <a:t>بنابراین </a:t>
            </a:r>
            <a:r>
              <a:rPr lang="fa-IR" sz="2800" dirty="0">
                <a:solidFill>
                  <a:schemeClr val="dk1"/>
                </a:solidFill>
                <a:latin typeface="Times New Roman"/>
                <a:ea typeface="Times New Roman"/>
                <a:cs typeface="B Nazanin"/>
              </a:rPr>
              <a:t>ضروری است که تیم ارائه </a:t>
            </a:r>
            <a:r>
              <a:rPr lang="fa-IR" sz="2800" dirty="0" smtClean="0">
                <a:solidFill>
                  <a:schemeClr val="dk1"/>
                </a:solidFill>
                <a:latin typeface="Times New Roman"/>
                <a:ea typeface="Times New Roman"/>
                <a:cs typeface="B Nazanin"/>
              </a:rPr>
              <a:t>دهنده خدمات </a:t>
            </a:r>
            <a:r>
              <a:rPr lang="fa-IR" sz="2800" dirty="0">
                <a:solidFill>
                  <a:schemeClr val="dk1"/>
                </a:solidFill>
                <a:latin typeface="Times New Roman"/>
                <a:ea typeface="Times New Roman"/>
                <a:cs typeface="B Nazanin"/>
              </a:rPr>
              <a:t>سلامتی مؤلفه های ارزیابی خطر سقوط را بشناسند. از آن جا که خطر سقوط یک </a:t>
            </a:r>
            <a:r>
              <a:rPr lang="fa-IR" sz="2800" b="1" dirty="0">
                <a:solidFill>
                  <a:srgbClr val="7030A0"/>
                </a:solidFill>
                <a:latin typeface="Times New Roman"/>
                <a:ea typeface="Times New Roman"/>
                <a:cs typeface="B Nazanin"/>
              </a:rPr>
              <a:t>پروسه مداوم و پیشرو و نیز متغیر است و البته به وضعیت عملکردی و دارویی سالمند، داروها و یا شرایط محیطی</a:t>
            </a:r>
            <a:r>
              <a:rPr lang="fa-IR" sz="2800" dirty="0">
                <a:solidFill>
                  <a:schemeClr val="dk1"/>
                </a:solidFill>
                <a:latin typeface="Times New Roman"/>
                <a:ea typeface="Times New Roman"/>
                <a:cs typeface="B Nazanin"/>
              </a:rPr>
              <a:t>، بستگی </a:t>
            </a:r>
            <a:r>
              <a:rPr lang="fa-IR" sz="2800" dirty="0" smtClean="0">
                <a:solidFill>
                  <a:schemeClr val="dk1"/>
                </a:solidFill>
                <a:latin typeface="Times New Roman"/>
                <a:ea typeface="Times New Roman"/>
                <a:cs typeface="B Nazanin"/>
              </a:rPr>
              <a:t>دارد</a:t>
            </a:r>
            <a:endParaRPr lang="en-US" sz="28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425117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4" y="1247651"/>
            <a:ext cx="8784976" cy="5610349"/>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3" name="Rectangle 2"/>
          <p:cNvSpPr/>
          <p:nvPr/>
        </p:nvSpPr>
        <p:spPr>
          <a:xfrm>
            <a:off x="395536" y="1268760"/>
            <a:ext cx="8496944" cy="4616648"/>
          </a:xfrm>
          <a:prstGeom prst="rect">
            <a:avLst/>
          </a:prstGeom>
        </p:spPr>
        <p:txBody>
          <a:bodyPr wrap="square">
            <a:spAutoFit/>
          </a:bodyPr>
          <a:lstStyle/>
          <a:p>
            <a:pPr algn="just" rtl="1">
              <a:lnSpc>
                <a:spcPct val="150000"/>
              </a:lnSpc>
            </a:pPr>
            <a:r>
              <a:rPr lang="fa-IR" sz="2800" b="1" dirty="0">
                <a:solidFill>
                  <a:srgbClr val="7030A0"/>
                </a:solidFill>
                <a:latin typeface="Times New Roman"/>
                <a:ea typeface="Times New Roman"/>
                <a:cs typeface="B Nazanin"/>
              </a:rPr>
              <a:t>مهم ترین عوامل خطر سقوط عبارتند از:</a:t>
            </a:r>
            <a:endParaRPr lang="en-US" sz="2800" b="1" dirty="0">
              <a:solidFill>
                <a:srgbClr val="7030A0"/>
              </a:solidFill>
              <a:latin typeface="Times New Roman"/>
              <a:ea typeface="Times New Roman"/>
              <a:cs typeface="B Nazanin"/>
            </a:endParaRPr>
          </a:p>
          <a:p>
            <a:pPr lvl="0" algn="just" rtl="1">
              <a:lnSpc>
                <a:spcPct val="150000"/>
              </a:lnSpc>
            </a:pPr>
            <a:r>
              <a:rPr lang="fa-IR" sz="2800" dirty="0" smtClean="0">
                <a:solidFill>
                  <a:schemeClr val="dk1"/>
                </a:solidFill>
                <a:latin typeface="Times New Roman"/>
                <a:ea typeface="Times New Roman"/>
                <a:cs typeface="B Nazanin"/>
              </a:rPr>
              <a:t>-سابقه </a:t>
            </a:r>
            <a:r>
              <a:rPr lang="fa-IR" sz="2800" dirty="0">
                <a:solidFill>
                  <a:schemeClr val="dk1"/>
                </a:solidFill>
                <a:latin typeface="Times New Roman"/>
                <a:ea typeface="Times New Roman"/>
                <a:cs typeface="B Nazanin"/>
              </a:rPr>
              <a:t>زمین خوردگی ها</a:t>
            </a:r>
            <a:endParaRPr lang="en-US" sz="2800" dirty="0">
              <a:solidFill>
                <a:schemeClr val="dk1"/>
              </a:solidFill>
              <a:latin typeface="Times New Roman"/>
              <a:ea typeface="Times New Roman"/>
              <a:cs typeface="B Nazanin"/>
            </a:endParaRPr>
          </a:p>
          <a:p>
            <a:pPr lvl="0" algn="just" rtl="1">
              <a:lnSpc>
                <a:spcPct val="150000"/>
              </a:lnSpc>
            </a:pPr>
            <a:r>
              <a:rPr lang="fa-IR" sz="2800" dirty="0" smtClean="0">
                <a:solidFill>
                  <a:schemeClr val="dk1"/>
                </a:solidFill>
                <a:latin typeface="Times New Roman"/>
                <a:ea typeface="Times New Roman"/>
                <a:cs typeface="B Nazanin"/>
              </a:rPr>
              <a:t>-گیجی </a:t>
            </a:r>
            <a:r>
              <a:rPr lang="fa-IR" sz="2800" dirty="0">
                <a:solidFill>
                  <a:schemeClr val="dk1"/>
                </a:solidFill>
                <a:latin typeface="Times New Roman"/>
                <a:ea typeface="Times New Roman"/>
                <a:cs typeface="B Nazanin"/>
              </a:rPr>
              <a:t>یا وضعیت ذهنی تغییر یافته</a:t>
            </a:r>
            <a:endParaRPr lang="en-US" sz="2800" dirty="0">
              <a:solidFill>
                <a:schemeClr val="dk1"/>
              </a:solidFill>
              <a:latin typeface="Times New Roman"/>
              <a:ea typeface="Times New Roman"/>
              <a:cs typeface="B Nazanin"/>
            </a:endParaRPr>
          </a:p>
          <a:p>
            <a:pPr lvl="0" algn="just" rtl="1">
              <a:lnSpc>
                <a:spcPct val="150000"/>
              </a:lnSpc>
            </a:pPr>
            <a:r>
              <a:rPr lang="fa-IR" sz="2800" dirty="0" smtClean="0">
                <a:solidFill>
                  <a:schemeClr val="dk1"/>
                </a:solidFill>
                <a:latin typeface="Times New Roman"/>
                <a:ea typeface="Times New Roman"/>
                <a:cs typeface="B Nazanin"/>
              </a:rPr>
              <a:t>-نیاز </a:t>
            </a:r>
            <a:r>
              <a:rPr lang="fa-IR" sz="2800" dirty="0">
                <a:solidFill>
                  <a:schemeClr val="dk1"/>
                </a:solidFill>
                <a:latin typeface="Times New Roman"/>
                <a:ea typeface="Times New Roman"/>
                <a:cs typeface="B Nazanin"/>
              </a:rPr>
              <a:t>به دستشویی رفتن (بی اختیاری و یا تکرر ادرار)</a:t>
            </a:r>
            <a:endParaRPr lang="en-US" sz="2800" dirty="0">
              <a:solidFill>
                <a:schemeClr val="dk1"/>
              </a:solidFill>
              <a:latin typeface="Times New Roman"/>
              <a:ea typeface="Times New Roman"/>
              <a:cs typeface="B Nazanin"/>
            </a:endParaRPr>
          </a:p>
          <a:p>
            <a:pPr lvl="0" algn="just" rtl="1">
              <a:lnSpc>
                <a:spcPct val="150000"/>
              </a:lnSpc>
            </a:pPr>
            <a:r>
              <a:rPr lang="fa-IR" sz="2800" dirty="0" smtClean="0">
                <a:solidFill>
                  <a:schemeClr val="dk1"/>
                </a:solidFill>
                <a:latin typeface="Times New Roman"/>
                <a:ea typeface="Times New Roman"/>
                <a:cs typeface="B Nazanin"/>
              </a:rPr>
              <a:t>-دارو </a:t>
            </a:r>
            <a:r>
              <a:rPr lang="fa-IR" sz="2800" dirty="0">
                <a:solidFill>
                  <a:schemeClr val="dk1"/>
                </a:solidFill>
                <a:latin typeface="Times New Roman"/>
                <a:ea typeface="Times New Roman"/>
                <a:cs typeface="B Nazanin"/>
              </a:rPr>
              <a:t>ها</a:t>
            </a:r>
            <a:endParaRPr lang="en-US" sz="2800" dirty="0">
              <a:solidFill>
                <a:schemeClr val="dk1"/>
              </a:solidFill>
              <a:latin typeface="Times New Roman"/>
              <a:ea typeface="Times New Roman"/>
              <a:cs typeface="B Nazanin"/>
            </a:endParaRPr>
          </a:p>
          <a:p>
            <a:pPr lvl="0" algn="just" rtl="1">
              <a:lnSpc>
                <a:spcPct val="150000"/>
              </a:lnSpc>
            </a:pPr>
            <a:r>
              <a:rPr lang="fa-IR" sz="2800" dirty="0" smtClean="0">
                <a:solidFill>
                  <a:schemeClr val="dk1"/>
                </a:solidFill>
                <a:latin typeface="Times New Roman"/>
                <a:ea typeface="Times New Roman"/>
                <a:cs typeface="B Nazanin"/>
              </a:rPr>
              <a:t>-تغییر </a:t>
            </a:r>
            <a:r>
              <a:rPr lang="fa-IR" sz="2800" dirty="0">
                <a:solidFill>
                  <a:schemeClr val="dk1"/>
                </a:solidFill>
                <a:latin typeface="Times New Roman"/>
                <a:ea typeface="Times New Roman"/>
                <a:cs typeface="B Nazanin"/>
              </a:rPr>
              <a:t>در عملکرد حرکتی (مشکلاتی در تعادل هنگام راه رفتن و جابجایی)</a:t>
            </a:r>
            <a:endParaRPr lang="en-US" sz="2800" dirty="0">
              <a:solidFill>
                <a:schemeClr val="dk1"/>
              </a:solidFill>
              <a:latin typeface="Times New Roman"/>
              <a:ea typeface="Times New Roman"/>
              <a:cs typeface="B Nazanin"/>
            </a:endParaRPr>
          </a:p>
          <a:p>
            <a:pPr algn="just" rtl="1">
              <a:lnSpc>
                <a:spcPct val="150000"/>
              </a:lnSpc>
            </a:pPr>
            <a:endParaRPr lang="en-US" sz="28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836292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4" y="1247651"/>
            <a:ext cx="8784976" cy="5610349"/>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2" name="Rectangle 1"/>
          <p:cNvSpPr/>
          <p:nvPr/>
        </p:nvSpPr>
        <p:spPr>
          <a:xfrm>
            <a:off x="0" y="1424965"/>
            <a:ext cx="8964488" cy="5170646"/>
          </a:xfrm>
          <a:prstGeom prst="rect">
            <a:avLst/>
          </a:prstGeom>
        </p:spPr>
        <p:txBody>
          <a:bodyPr wrap="square">
            <a:spAutoFit/>
          </a:bodyPr>
          <a:lstStyle/>
          <a:p>
            <a:pPr algn="just" rtl="1">
              <a:lnSpc>
                <a:spcPct val="150000"/>
              </a:lnSpc>
            </a:pPr>
            <a:r>
              <a:rPr lang="fa-IR" sz="2000" b="1" dirty="0">
                <a:solidFill>
                  <a:srgbClr val="7030A0"/>
                </a:solidFill>
                <a:latin typeface="Times New Roman"/>
                <a:ea typeface="Times New Roman"/>
                <a:cs typeface="B Nazanin"/>
              </a:rPr>
              <a:t>یک ارزیابی ساده از تحرک نیز در شناسایی امکان بالقوه زمین خوردن سالمندان مفید است، مخصوصاً اگر عملکرد حرکتی معیوبی داشته باشند. این امر با واداشتن سالمندان به انجام این کارها صورت می گیرد:</a:t>
            </a:r>
            <a:endParaRPr lang="en-US" sz="2000" b="1" dirty="0">
              <a:solidFill>
                <a:srgbClr val="7030A0"/>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برخاستن از صندلی و تختخواب خود</a:t>
            </a:r>
            <a:endParaRPr lang="en-US" sz="2000" b="1" dirty="0">
              <a:solidFill>
                <a:schemeClr val="dk1"/>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راه رفتن در اطراف تختخواب و رفتن به دستشویی</a:t>
            </a:r>
            <a:endParaRPr lang="en-US" sz="2000" b="1" dirty="0">
              <a:solidFill>
                <a:schemeClr val="dk1"/>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برخاستن از توالت</a:t>
            </a:r>
            <a:endParaRPr lang="en-US" sz="2000" b="1" dirty="0">
              <a:solidFill>
                <a:schemeClr val="dk1"/>
              </a:solidFill>
              <a:latin typeface="Times New Roman"/>
              <a:ea typeface="Times New Roman"/>
              <a:cs typeface="B Nazanin"/>
            </a:endParaRPr>
          </a:p>
          <a:p>
            <a:pPr algn="just" rtl="1">
              <a:lnSpc>
                <a:spcPct val="150000"/>
              </a:lnSpc>
            </a:pPr>
            <a:r>
              <a:rPr lang="fa-IR" sz="2000" b="1" dirty="0">
                <a:solidFill>
                  <a:srgbClr val="7030A0"/>
                </a:solidFill>
                <a:latin typeface="Times New Roman"/>
                <a:ea typeface="Times New Roman"/>
                <a:cs typeface="B Nazanin"/>
              </a:rPr>
              <a:t>هنگام انجام ارزیابی تحرک، باید توجه لازم به هرگونه حرکات غیر عادی بشود. وقتی سالمند مورد مشاهده قرار می گیرد، سؤالات زیر جواب داده می‌شود:</a:t>
            </a:r>
            <a:endParaRPr lang="en-US" sz="2000" b="1" dirty="0">
              <a:solidFill>
                <a:srgbClr val="7030A0"/>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آیا سالمند در حین جابجایی متوازن و با ثبات است؟</a:t>
            </a:r>
            <a:endParaRPr lang="en-US" sz="2000" b="1" dirty="0">
              <a:solidFill>
                <a:schemeClr val="dk1"/>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آیا سالمند هنگام راه رفتن متوازن و با ثبات است؟</a:t>
            </a:r>
            <a:endParaRPr lang="en-US" sz="2000" b="1" dirty="0">
              <a:solidFill>
                <a:schemeClr val="dk1"/>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آیا به هنگام کاربرد عصا یا واکر، سالمند از آن ها به طور صحیح استفاده می‌کند؟</a:t>
            </a:r>
            <a:endParaRPr lang="en-US" sz="20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1347968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4" y="1247651"/>
            <a:ext cx="8784976" cy="5610349"/>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2" name="Rectangle 1"/>
          <p:cNvSpPr/>
          <p:nvPr/>
        </p:nvSpPr>
        <p:spPr>
          <a:xfrm>
            <a:off x="85407" y="1432753"/>
            <a:ext cx="8964488" cy="5262979"/>
          </a:xfrm>
          <a:prstGeom prst="rect">
            <a:avLst/>
          </a:prstGeom>
        </p:spPr>
        <p:txBody>
          <a:bodyPr wrap="square">
            <a:spAutoFit/>
          </a:bodyPr>
          <a:lstStyle/>
          <a:p>
            <a:pPr algn="just" rtl="1">
              <a:lnSpc>
                <a:spcPct val="150000"/>
              </a:lnSpc>
            </a:pPr>
            <a:r>
              <a:rPr lang="fa-IR" sz="2800" b="1" dirty="0">
                <a:solidFill>
                  <a:srgbClr val="7030A0"/>
                </a:solidFill>
                <a:latin typeface="Times New Roman"/>
                <a:ea typeface="Times New Roman"/>
                <a:cs typeface="B Nazanin"/>
              </a:rPr>
              <a:t>مشاهده حرکات سالمند، ارزیابی سریع این موارد را اجازه می‌دهد:</a:t>
            </a:r>
            <a:endParaRPr lang="en-US" sz="2800" b="1" dirty="0">
              <a:solidFill>
                <a:srgbClr val="7030A0"/>
              </a:solidFill>
              <a:latin typeface="Times New Roman"/>
              <a:ea typeface="Times New Roman"/>
              <a:cs typeface="B Nazanin"/>
            </a:endParaRPr>
          </a:p>
          <a:p>
            <a:pPr lvl="0" algn="just" rtl="1">
              <a:lnSpc>
                <a:spcPct val="150000"/>
              </a:lnSpc>
            </a:pPr>
            <a:r>
              <a:rPr lang="fa-IR" sz="2800" dirty="0" smtClean="0">
                <a:solidFill>
                  <a:schemeClr val="dk1"/>
                </a:solidFill>
                <a:latin typeface="Times New Roman"/>
                <a:ea typeface="Times New Roman"/>
                <a:cs typeface="B Nazanin"/>
              </a:rPr>
              <a:t>-مشکلات </a:t>
            </a:r>
            <a:r>
              <a:rPr lang="fa-IR" sz="2800" dirty="0">
                <a:solidFill>
                  <a:schemeClr val="dk1"/>
                </a:solidFill>
                <a:latin typeface="Times New Roman"/>
                <a:ea typeface="Times New Roman"/>
                <a:cs typeface="B Nazanin"/>
              </a:rPr>
              <a:t>مربوط به راه رفتن، جا به جایی و تعادل سالمند</a:t>
            </a:r>
            <a:endParaRPr lang="en-US" sz="2800" dirty="0">
              <a:solidFill>
                <a:schemeClr val="dk1"/>
              </a:solidFill>
              <a:latin typeface="Times New Roman"/>
              <a:ea typeface="Times New Roman"/>
              <a:cs typeface="B Nazanin"/>
            </a:endParaRPr>
          </a:p>
          <a:p>
            <a:pPr lvl="0" algn="just" rtl="1">
              <a:lnSpc>
                <a:spcPct val="150000"/>
              </a:lnSpc>
            </a:pPr>
            <a:r>
              <a:rPr lang="fa-IR" sz="2800" dirty="0" smtClean="0">
                <a:solidFill>
                  <a:schemeClr val="dk1"/>
                </a:solidFill>
                <a:latin typeface="Times New Roman"/>
                <a:ea typeface="Times New Roman"/>
                <a:cs typeface="B Nazanin"/>
              </a:rPr>
              <a:t>-مشکلات </a:t>
            </a:r>
            <a:r>
              <a:rPr lang="fa-IR" sz="2800" dirty="0">
                <a:solidFill>
                  <a:schemeClr val="dk1"/>
                </a:solidFill>
                <a:latin typeface="Times New Roman"/>
                <a:ea typeface="Times New Roman"/>
                <a:cs typeface="B Nazanin"/>
              </a:rPr>
              <a:t>مربوط به محیط سالمند، از قبیل صندلی‌های بی ثبات و یا توالت‌های با ارتفاع کم که ممکن است در راه رفتن ایمن سالمندان دخالت داشته باشد.</a:t>
            </a:r>
            <a:endParaRPr lang="en-US" sz="2800" dirty="0">
              <a:solidFill>
                <a:schemeClr val="dk1"/>
              </a:solidFill>
              <a:latin typeface="Times New Roman"/>
              <a:ea typeface="Times New Roman"/>
              <a:cs typeface="B Nazanin"/>
            </a:endParaRPr>
          </a:p>
          <a:p>
            <a:pPr algn="just" rtl="1">
              <a:lnSpc>
                <a:spcPct val="150000"/>
              </a:lnSpc>
            </a:pPr>
            <a:r>
              <a:rPr lang="fa-IR" sz="2800" dirty="0" smtClean="0">
                <a:solidFill>
                  <a:schemeClr val="dk1"/>
                </a:solidFill>
                <a:latin typeface="Times New Roman"/>
                <a:ea typeface="Times New Roman"/>
                <a:cs typeface="B Nazanin"/>
              </a:rPr>
              <a:t>-سالمندانی </a:t>
            </a:r>
            <a:r>
              <a:rPr lang="fa-IR" sz="2800" dirty="0">
                <a:solidFill>
                  <a:schemeClr val="dk1"/>
                </a:solidFill>
                <a:latin typeface="Times New Roman"/>
                <a:ea typeface="Times New Roman"/>
                <a:cs typeface="B Nazanin"/>
              </a:rPr>
              <a:t>که در انجام تست مشکل دارند و بی ثبات هستند، به ارزیابی بیشتری توسط یک درمانگر جسمی نیاز دارند. </a:t>
            </a:r>
            <a:endParaRPr lang="fa-IR" sz="2800" dirty="0" smtClean="0">
              <a:solidFill>
                <a:schemeClr val="dk1"/>
              </a:solidFill>
              <a:latin typeface="Times New Roman"/>
              <a:ea typeface="Times New Roman"/>
              <a:cs typeface="B Nazanin"/>
            </a:endParaRPr>
          </a:p>
          <a:p>
            <a:pPr algn="just" rtl="1">
              <a:lnSpc>
                <a:spcPct val="150000"/>
              </a:lnSpc>
            </a:pPr>
            <a:r>
              <a:rPr lang="fa-IR" sz="2800" b="1" dirty="0" smtClean="0">
                <a:solidFill>
                  <a:schemeClr val="dk1"/>
                </a:solidFill>
                <a:latin typeface="Times New Roman"/>
                <a:ea typeface="Times New Roman"/>
                <a:cs typeface="B Nazanin"/>
              </a:rPr>
              <a:t>بنابراین </a:t>
            </a:r>
            <a:r>
              <a:rPr lang="fa-IR" sz="2800" b="1" dirty="0">
                <a:solidFill>
                  <a:schemeClr val="dk1"/>
                </a:solidFill>
                <a:latin typeface="Times New Roman"/>
                <a:ea typeface="Times New Roman"/>
                <a:cs typeface="B Nazanin"/>
              </a:rPr>
              <a:t>مهم است که هر گونه مشکلات حرکتی تجربه شده توسط سالمند به </a:t>
            </a:r>
            <a:r>
              <a:rPr lang="fa-IR" sz="2800" b="1" dirty="0" smtClean="0">
                <a:solidFill>
                  <a:schemeClr val="dk1"/>
                </a:solidFill>
                <a:latin typeface="Times New Roman"/>
                <a:ea typeface="Times New Roman"/>
                <a:cs typeface="B Nazanin"/>
              </a:rPr>
              <a:t>تیم ارایه دهنده خدمات سلامتی </a:t>
            </a:r>
            <a:r>
              <a:rPr lang="fa-IR" sz="2800" b="1" dirty="0">
                <a:solidFill>
                  <a:schemeClr val="dk1"/>
                </a:solidFill>
                <a:latin typeface="Times New Roman"/>
                <a:ea typeface="Times New Roman"/>
                <a:cs typeface="B Nazanin"/>
              </a:rPr>
              <a:t>گزارش شود</a:t>
            </a:r>
            <a:r>
              <a:rPr lang="fa-IR" sz="2000" b="1" dirty="0"/>
              <a:t>.</a:t>
            </a:r>
            <a:endParaRPr lang="en-US" sz="2000" b="1" dirty="0"/>
          </a:p>
        </p:txBody>
      </p:sp>
    </p:spTree>
    <p:extLst>
      <p:ext uri="{BB962C8B-B14F-4D97-AF65-F5344CB8AC3E}">
        <p14:creationId xmlns:p14="http://schemas.microsoft.com/office/powerpoint/2010/main" val="3821267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4" y="1247651"/>
            <a:ext cx="8784976" cy="5610349"/>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2" name="Rectangle 1"/>
          <p:cNvSpPr/>
          <p:nvPr/>
        </p:nvSpPr>
        <p:spPr>
          <a:xfrm>
            <a:off x="85407" y="1432753"/>
            <a:ext cx="8964488" cy="5170646"/>
          </a:xfrm>
          <a:prstGeom prst="rect">
            <a:avLst/>
          </a:prstGeom>
        </p:spPr>
        <p:txBody>
          <a:bodyPr wrap="square">
            <a:spAutoFit/>
          </a:bodyPr>
          <a:lstStyle/>
          <a:p>
            <a:pPr algn="just" rtl="1">
              <a:lnSpc>
                <a:spcPct val="150000"/>
              </a:lnSpc>
            </a:pPr>
            <a:r>
              <a:rPr lang="fa-IR" sz="2800" b="1" dirty="0">
                <a:solidFill>
                  <a:srgbClr val="7030A0"/>
                </a:solidFill>
                <a:latin typeface="Times New Roman"/>
                <a:ea typeface="Times New Roman"/>
                <a:cs typeface="B Nazanin"/>
              </a:rPr>
              <a:t>چه مواقعی ارزیابی خطر سقوط باید انجام شود؟</a:t>
            </a:r>
            <a:endParaRPr lang="en-US" sz="2800" b="1" dirty="0">
              <a:solidFill>
                <a:srgbClr val="7030A0"/>
              </a:solidFill>
              <a:latin typeface="Times New Roman"/>
              <a:ea typeface="Times New Roman"/>
              <a:cs typeface="B Nazanin"/>
            </a:endParaRPr>
          </a:p>
          <a:p>
            <a:pPr algn="just" rtl="1">
              <a:lnSpc>
                <a:spcPct val="150000"/>
              </a:lnSpc>
            </a:pPr>
            <a:r>
              <a:rPr lang="fa-IR" sz="2400" b="1" dirty="0" smtClean="0">
                <a:solidFill>
                  <a:schemeClr val="dk1"/>
                </a:solidFill>
                <a:latin typeface="Times New Roman"/>
                <a:ea typeface="Times New Roman"/>
                <a:cs typeface="B Nazanin"/>
              </a:rPr>
              <a:t>-هر </a:t>
            </a:r>
            <a:r>
              <a:rPr lang="fa-IR" sz="2400" b="1" dirty="0">
                <a:solidFill>
                  <a:schemeClr val="dk1"/>
                </a:solidFill>
                <a:latin typeface="Times New Roman"/>
                <a:ea typeface="Times New Roman"/>
                <a:cs typeface="B Nazanin"/>
              </a:rPr>
              <a:t>سالمند پذیرفته شده در سرای سالمندان باید یک ارزیابی جامع خطر سقوط را دریافت نمایدتا عواملی که افراد را در معرض خطر سقوط قرار می‌دهد شناسایی گردد. </a:t>
            </a:r>
            <a:r>
              <a:rPr lang="fa-IR" sz="2400" b="1" dirty="0" smtClean="0">
                <a:solidFill>
                  <a:srgbClr val="7030A0"/>
                </a:solidFill>
                <a:latin typeface="Times New Roman"/>
                <a:ea typeface="Times New Roman"/>
                <a:cs typeface="B Nazanin"/>
              </a:rPr>
              <a:t>زمان‌های </a:t>
            </a:r>
            <a:r>
              <a:rPr lang="fa-IR" sz="2400" b="1" dirty="0">
                <a:solidFill>
                  <a:srgbClr val="7030A0"/>
                </a:solidFill>
                <a:latin typeface="Times New Roman"/>
                <a:ea typeface="Times New Roman"/>
                <a:cs typeface="B Nazanin"/>
              </a:rPr>
              <a:t>دیگری که ارزیابی خطر سقوط مفید است تا انجام گردد، عبارتند از:</a:t>
            </a:r>
            <a:endParaRPr lang="en-US" sz="2400" b="1" dirty="0">
              <a:solidFill>
                <a:srgbClr val="7030A0"/>
              </a:solidFill>
              <a:latin typeface="Times New Roman"/>
              <a:ea typeface="Times New Roman"/>
              <a:cs typeface="B Nazanin"/>
            </a:endParaRPr>
          </a:p>
          <a:p>
            <a:pPr lvl="0" algn="just" rtl="1">
              <a:lnSpc>
                <a:spcPct val="150000"/>
              </a:lnSpc>
            </a:pPr>
            <a:r>
              <a:rPr lang="fa-IR" sz="2400" b="1" dirty="0" smtClean="0">
                <a:solidFill>
                  <a:schemeClr val="dk1"/>
                </a:solidFill>
                <a:latin typeface="Times New Roman"/>
                <a:ea typeface="Times New Roman"/>
                <a:cs typeface="B Nazanin"/>
              </a:rPr>
              <a:t>-زمانی </a:t>
            </a:r>
            <a:r>
              <a:rPr lang="fa-IR" sz="2400" b="1" dirty="0">
                <a:solidFill>
                  <a:schemeClr val="dk1"/>
                </a:solidFill>
                <a:latin typeface="Times New Roman"/>
                <a:ea typeface="Times New Roman"/>
                <a:cs typeface="B Nazanin"/>
              </a:rPr>
              <a:t>که یک سالمند زمین می خورد</a:t>
            </a:r>
            <a:endParaRPr lang="en-US" sz="2400" b="1" dirty="0">
              <a:solidFill>
                <a:schemeClr val="dk1"/>
              </a:solidFill>
              <a:latin typeface="Times New Roman"/>
              <a:ea typeface="Times New Roman"/>
              <a:cs typeface="B Nazanin"/>
            </a:endParaRPr>
          </a:p>
          <a:p>
            <a:pPr lvl="0" algn="just" rtl="1">
              <a:lnSpc>
                <a:spcPct val="150000"/>
              </a:lnSpc>
            </a:pPr>
            <a:r>
              <a:rPr lang="fa-IR" sz="2400" b="1" dirty="0" smtClean="0">
                <a:solidFill>
                  <a:schemeClr val="dk1"/>
                </a:solidFill>
                <a:latin typeface="Times New Roman"/>
                <a:ea typeface="Times New Roman"/>
                <a:cs typeface="B Nazanin"/>
              </a:rPr>
              <a:t>-زمانی </a:t>
            </a:r>
            <a:r>
              <a:rPr lang="fa-IR" sz="2400" b="1" dirty="0">
                <a:solidFill>
                  <a:schemeClr val="dk1"/>
                </a:solidFill>
                <a:latin typeface="Times New Roman"/>
                <a:ea typeface="Times New Roman"/>
                <a:cs typeface="B Nazanin"/>
              </a:rPr>
              <a:t>که وضعیت جسمی یا ذهنی یک سالمند به طور قابل توجهی تغییر می‌کند</a:t>
            </a:r>
            <a:endParaRPr lang="en-US" sz="2400" b="1" dirty="0">
              <a:solidFill>
                <a:schemeClr val="dk1"/>
              </a:solidFill>
              <a:latin typeface="Times New Roman"/>
              <a:ea typeface="Times New Roman"/>
              <a:cs typeface="B Nazanin"/>
            </a:endParaRPr>
          </a:p>
          <a:p>
            <a:pPr lvl="0" algn="just" rtl="1">
              <a:lnSpc>
                <a:spcPct val="150000"/>
              </a:lnSpc>
            </a:pPr>
            <a:r>
              <a:rPr lang="fa-IR" sz="2400" b="1" dirty="0" smtClean="0">
                <a:solidFill>
                  <a:schemeClr val="dk1"/>
                </a:solidFill>
                <a:latin typeface="Times New Roman"/>
                <a:ea typeface="Times New Roman"/>
                <a:cs typeface="B Nazanin"/>
              </a:rPr>
              <a:t>-زمانی </a:t>
            </a:r>
            <a:r>
              <a:rPr lang="fa-IR" sz="2400" b="1" dirty="0">
                <a:solidFill>
                  <a:schemeClr val="dk1"/>
                </a:solidFill>
                <a:latin typeface="Times New Roman"/>
                <a:ea typeface="Times New Roman"/>
                <a:cs typeface="B Nazanin"/>
              </a:rPr>
              <a:t>که داروهای سالمند عوض می‌شود (مثلاً داروهای جدیدی تجویز می‌شود و یا دوز فعلی دارو ها تغییر می‌کند)</a:t>
            </a:r>
            <a:endParaRPr lang="en-US" sz="2400" b="1" dirty="0">
              <a:solidFill>
                <a:schemeClr val="dk1"/>
              </a:solidFill>
              <a:latin typeface="Times New Roman"/>
              <a:ea typeface="Times New Roman"/>
              <a:cs typeface="B Nazanin"/>
            </a:endParaRPr>
          </a:p>
          <a:p>
            <a:pPr lvl="0" algn="just" rtl="1">
              <a:lnSpc>
                <a:spcPct val="150000"/>
              </a:lnSpc>
            </a:pPr>
            <a:r>
              <a:rPr lang="fa-IR" sz="2400" b="1" dirty="0" smtClean="0">
                <a:solidFill>
                  <a:schemeClr val="dk1"/>
                </a:solidFill>
                <a:latin typeface="Times New Roman"/>
                <a:ea typeface="Times New Roman"/>
                <a:cs typeface="B Nazanin"/>
              </a:rPr>
              <a:t>-زمانی </a:t>
            </a:r>
            <a:r>
              <a:rPr lang="fa-IR" sz="2400" b="1" dirty="0">
                <a:solidFill>
                  <a:schemeClr val="dk1"/>
                </a:solidFill>
                <a:latin typeface="Times New Roman"/>
                <a:ea typeface="Times New Roman"/>
                <a:cs typeface="B Nazanin"/>
              </a:rPr>
              <a:t>که یک سالمند از یک اتاق یا طبقه به اتاق یا طبقه دیگری نقل مکان می‌کند</a:t>
            </a:r>
            <a:endParaRPr lang="en-US" sz="2400" b="1"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328625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3275856" y="71414"/>
            <a:ext cx="5625258"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ای در ارتباط با ضرورت پیشگیری از سقوط افراد سالمند</a:t>
            </a:r>
            <a:endParaRPr lang="en-US" sz="2400" dirty="0">
              <a:latin typeface="Franklin Gothic Book" pitchFamily="34" charset="0"/>
              <a:cs typeface="B Nazanin" pitchFamily="2" charset="-78"/>
            </a:endParaRPr>
          </a:p>
        </p:txBody>
      </p:sp>
      <p:sp>
        <p:nvSpPr>
          <p:cNvPr id="5" name="Content Placeholder 2"/>
          <p:cNvSpPr>
            <a:spLocks noGrp="1"/>
          </p:cNvSpPr>
          <p:nvPr>
            <p:ph idx="1"/>
          </p:nvPr>
        </p:nvSpPr>
        <p:spPr>
          <a:xfrm>
            <a:off x="179512" y="1124744"/>
            <a:ext cx="8784976" cy="5616624"/>
          </a:xfrm>
        </p:spPr>
        <p:txBody>
          <a:bodyPr>
            <a:normAutofit fontScale="92500" lnSpcReduction="20000"/>
          </a:bodyPr>
          <a:lstStyle/>
          <a:p>
            <a:pPr algn="just" rtl="1">
              <a:lnSpc>
                <a:spcPct val="150000"/>
              </a:lnSpc>
            </a:pPr>
            <a:r>
              <a:rPr lang="fa-IR" sz="2800" dirty="0">
                <a:ea typeface="Calibri"/>
                <a:cs typeface="B Nazanin"/>
              </a:rPr>
              <a:t>بیش از نیم قرن </a:t>
            </a:r>
            <a:r>
              <a:rPr lang="fa-IR" sz="2800" dirty="0" smtClean="0">
                <a:ea typeface="Calibri"/>
                <a:cs typeface="B Nazanin"/>
              </a:rPr>
              <a:t>است که در تحقیقات مختلف تجربه سقوط در افراد سالمند و </a:t>
            </a:r>
            <a:r>
              <a:rPr lang="fa-IR" sz="2800" dirty="0" smtClean="0">
                <a:solidFill>
                  <a:srgbClr val="7030A0"/>
                </a:solidFill>
                <a:ea typeface="Calibri"/>
                <a:cs typeface="B Nazanin"/>
              </a:rPr>
              <a:t>مشکلات همراه و پیامد های آن برای خود سالمند و خانواده وی </a:t>
            </a:r>
            <a:r>
              <a:rPr lang="fa-IR" sz="2800" dirty="0" smtClean="0">
                <a:ea typeface="Calibri"/>
                <a:cs typeface="B Nazanin"/>
              </a:rPr>
              <a:t>مورد بررسی قرار گرفته است و نیز قرار خواهد گرفت. </a:t>
            </a:r>
          </a:p>
          <a:p>
            <a:pPr algn="just" rtl="1">
              <a:lnSpc>
                <a:spcPct val="150000"/>
              </a:lnSpc>
            </a:pPr>
            <a:r>
              <a:rPr lang="fa-IR" sz="2800" dirty="0" smtClean="0">
                <a:ea typeface="Calibri"/>
                <a:cs typeface="B Nazanin"/>
              </a:rPr>
              <a:t>از آنجایی که فرد سالمند به عنوان یک </a:t>
            </a:r>
            <a:r>
              <a:rPr lang="fa-IR" sz="2800" b="1" dirty="0" smtClean="0">
                <a:ea typeface="Calibri"/>
                <a:cs typeface="B Nazanin"/>
              </a:rPr>
              <a:t>انسان</a:t>
            </a:r>
            <a:r>
              <a:rPr lang="fa-IR" sz="2800" dirty="0" smtClean="0">
                <a:ea typeface="Calibri"/>
                <a:cs typeface="B Nazanin"/>
              </a:rPr>
              <a:t> </a:t>
            </a:r>
            <a:r>
              <a:rPr lang="fa-IR" sz="2800" b="1" dirty="0" smtClean="0">
                <a:solidFill>
                  <a:srgbClr val="7030A0"/>
                </a:solidFill>
                <a:ea typeface="Calibri"/>
                <a:cs typeface="B Nazanin"/>
              </a:rPr>
              <a:t>منحصر به فرد</a:t>
            </a:r>
            <a:r>
              <a:rPr lang="fa-IR" sz="2800" dirty="0" smtClean="0">
                <a:ea typeface="Calibri"/>
                <a:cs typeface="B Nazanin"/>
              </a:rPr>
              <a:t> که دارای نیازهای گوناگون اجتماعی، جسمی، روانی، معنوی، اقتصادی و ... است</a:t>
            </a:r>
          </a:p>
          <a:p>
            <a:pPr algn="just" rtl="1">
              <a:lnSpc>
                <a:spcPct val="150000"/>
              </a:lnSpc>
            </a:pPr>
            <a:r>
              <a:rPr lang="fa-IR" sz="2800" dirty="0" smtClean="0">
                <a:ea typeface="Calibri"/>
                <a:cs typeface="B Nazanin"/>
              </a:rPr>
              <a:t> لذا نمی توان به یک الگوی برنامه مراقبتی واحدی برای پیشگیری، درمان و بازتوانی ایشان تدوین کرد. </a:t>
            </a:r>
          </a:p>
          <a:p>
            <a:pPr algn="just" rtl="1">
              <a:lnSpc>
                <a:spcPct val="150000"/>
              </a:lnSpc>
            </a:pPr>
            <a:r>
              <a:rPr lang="fa-IR" sz="2800" dirty="0" smtClean="0">
                <a:ea typeface="Calibri"/>
                <a:cs typeface="B Nazanin"/>
              </a:rPr>
              <a:t>اما می توان با انجام یک </a:t>
            </a:r>
            <a:r>
              <a:rPr lang="fa-IR" sz="2800" b="1" dirty="0" smtClean="0">
                <a:ea typeface="Calibri"/>
                <a:cs typeface="B Nazanin"/>
              </a:rPr>
              <a:t>بررسی جامع و کل نگر و پویا براساس شرایط هر یک از افراد سالمند(</a:t>
            </a:r>
            <a:r>
              <a:rPr lang="fa-IR" sz="2800" dirty="0" smtClean="0">
                <a:ea typeface="Calibri"/>
                <a:cs typeface="B Nazanin"/>
              </a:rPr>
              <a:t>با تاکید بر منحصر به فرد بودن</a:t>
            </a:r>
            <a:r>
              <a:rPr lang="fa-IR" sz="2800" b="1" dirty="0" smtClean="0">
                <a:ea typeface="Calibri"/>
                <a:cs typeface="B Nazanin"/>
              </a:rPr>
              <a:t>) </a:t>
            </a:r>
            <a:r>
              <a:rPr lang="fa-IR" sz="2800" dirty="0" smtClean="0">
                <a:ea typeface="Calibri"/>
                <a:cs typeface="B Nazanin"/>
              </a:rPr>
              <a:t>تا حدودی از وقوع سقوطو می باشد. و پیامد های آن کاست.</a:t>
            </a:r>
            <a:endParaRPr lang="en-US" sz="2800" dirty="0"/>
          </a:p>
        </p:txBody>
      </p:sp>
      <p:pic>
        <p:nvPicPr>
          <p:cNvPr id="7" name="Content Placeholder 3" descr="ee.png"/>
          <p:cNvPicPr>
            <a:picLocks noChangeAspect="1"/>
          </p:cNvPicPr>
          <p:nvPr/>
        </p:nvPicPr>
        <p:blipFill>
          <a:blip r:embed="rId3" cstate="print"/>
          <a:stretch>
            <a:fillRect/>
          </a:stretch>
        </p:blipFill>
        <p:spPr>
          <a:xfrm>
            <a:off x="67469" y="44624"/>
            <a:ext cx="2920355" cy="1080120"/>
          </a:xfrm>
          <a:prstGeom prst="rect">
            <a:avLst/>
          </a:prstGeom>
        </p:spPr>
      </p:pic>
    </p:spTree>
    <p:extLst>
      <p:ext uri="{BB962C8B-B14F-4D97-AF65-F5344CB8AC3E}">
        <p14:creationId xmlns:p14="http://schemas.microsoft.com/office/powerpoint/2010/main" val="863994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a:latin typeface="Times New Roman"/>
                <a:ea typeface="Times New Roman"/>
                <a:cs typeface="B Nazanin"/>
              </a:rPr>
              <a:t>چگونه سالمندان در معرض خطر سقوط را شناسایی کنیم؟</a:t>
            </a:r>
            <a:endParaRPr lang="en-US" sz="2400" b="1" dirty="0">
              <a:latin typeface="Times New Roman"/>
              <a:ea typeface="Times New Roman"/>
              <a:cs typeface="B Nazanin"/>
            </a:endParaRPr>
          </a:p>
        </p:txBody>
      </p:sp>
      <p:sp>
        <p:nvSpPr>
          <p:cNvPr id="7" name="Content Placeholder 1"/>
          <p:cNvSpPr>
            <a:spLocks noGrp="1"/>
          </p:cNvSpPr>
          <p:nvPr>
            <p:ph idx="1"/>
          </p:nvPr>
        </p:nvSpPr>
        <p:spPr>
          <a:xfrm>
            <a:off x="107503" y="1247651"/>
            <a:ext cx="8942391" cy="5610349"/>
          </a:xfrm>
        </p:spPr>
        <p:txBody>
          <a:bodyPr>
            <a:noAutofit/>
          </a:bodyPr>
          <a:lstStyle/>
          <a:p>
            <a:pPr algn="just" rtl="1">
              <a:lnSpc>
                <a:spcPct val="150000"/>
              </a:lnSpc>
            </a:pPr>
            <a:endParaRPr lang="en-US" sz="2000" b="1" dirty="0">
              <a:solidFill>
                <a:schemeClr val="tx2"/>
              </a:solidFill>
              <a:effectLst>
                <a:outerShdw blurRad="31750" dist="25400" dir="5400000" algn="tl" rotWithShape="0">
                  <a:srgbClr val="000000">
                    <a:alpha val="25000"/>
                  </a:srgbClr>
                </a:outerShdw>
              </a:effectLst>
              <a:cs typeface="B Nazanin" pitchFamily="2" charset="-78"/>
            </a:endParaRPr>
          </a:p>
          <a:p>
            <a:pPr marL="0" indent="0" algn="just" rtl="1">
              <a:lnSpc>
                <a:spcPct val="150000"/>
              </a:lnSpc>
              <a:buNone/>
            </a:pPr>
            <a:endParaRPr lang="fa-IR" sz="2000"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6" name="Content Placeholder 1"/>
          <p:cNvSpPr txBox="1">
            <a:spLocks/>
          </p:cNvSpPr>
          <p:nvPr/>
        </p:nvSpPr>
        <p:spPr>
          <a:xfrm>
            <a:off x="539552" y="1412776"/>
            <a:ext cx="8147248" cy="5159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buNone/>
            </a:pPr>
            <a:endParaRPr lang="en-US" sz="2400" b="1" dirty="0">
              <a:solidFill>
                <a:schemeClr val="dk1"/>
              </a:solidFill>
              <a:latin typeface="Times New Roman"/>
              <a:ea typeface="Times New Roman"/>
              <a:cs typeface="B Nazanin"/>
            </a:endParaRPr>
          </a:p>
        </p:txBody>
      </p:sp>
      <p:sp>
        <p:nvSpPr>
          <p:cNvPr id="2" name="Rectangle 1"/>
          <p:cNvSpPr/>
          <p:nvPr/>
        </p:nvSpPr>
        <p:spPr>
          <a:xfrm>
            <a:off x="85407" y="1268760"/>
            <a:ext cx="8964488" cy="5632311"/>
          </a:xfrm>
          <a:prstGeom prst="rect">
            <a:avLst/>
          </a:prstGeom>
        </p:spPr>
        <p:txBody>
          <a:bodyPr wrap="square">
            <a:spAutoFit/>
          </a:bodyPr>
          <a:lstStyle/>
          <a:p>
            <a:pPr algn="just" rtl="1">
              <a:lnSpc>
                <a:spcPct val="150000"/>
              </a:lnSpc>
            </a:pPr>
            <a:r>
              <a:rPr lang="fa-IR" sz="2400" b="1" dirty="0" smtClean="0">
                <a:solidFill>
                  <a:srgbClr val="7030A0"/>
                </a:solidFill>
                <a:latin typeface="Times New Roman"/>
                <a:ea typeface="Times New Roman"/>
                <a:cs typeface="B Nazanin"/>
              </a:rPr>
              <a:t>خطر سقوط می‌تواند این گونه اعلام گردد:</a:t>
            </a:r>
            <a:endParaRPr lang="en-US" sz="2400" b="1" dirty="0" smtClean="0">
              <a:solidFill>
                <a:srgbClr val="7030A0"/>
              </a:solidFill>
              <a:latin typeface="Times New Roman"/>
              <a:ea typeface="Times New Roman"/>
              <a:cs typeface="B Nazanin"/>
            </a:endParaRPr>
          </a:p>
          <a:p>
            <a:pPr lvl="0" algn="just" rtl="1">
              <a:lnSpc>
                <a:spcPct val="150000"/>
              </a:lnSpc>
            </a:pPr>
            <a:r>
              <a:rPr lang="fa-IR" sz="2400" dirty="0" smtClean="0">
                <a:solidFill>
                  <a:schemeClr val="dk1"/>
                </a:solidFill>
                <a:latin typeface="Times New Roman"/>
                <a:ea typeface="Times New Roman"/>
                <a:cs typeface="B Nazanin"/>
              </a:rPr>
              <a:t>-استفاده </a:t>
            </a:r>
            <a:r>
              <a:rPr lang="fa-IR" sz="2400" dirty="0">
                <a:solidFill>
                  <a:schemeClr val="dk1"/>
                </a:solidFill>
                <a:latin typeface="Times New Roman"/>
                <a:ea typeface="Times New Roman"/>
                <a:cs typeface="B Nazanin"/>
              </a:rPr>
              <a:t>از </a:t>
            </a:r>
            <a:r>
              <a:rPr lang="fa-IR" sz="2400" dirty="0">
                <a:solidFill>
                  <a:srgbClr val="7030A0"/>
                </a:solidFill>
                <a:latin typeface="Times New Roman"/>
                <a:ea typeface="Times New Roman"/>
                <a:cs typeface="B Nazanin"/>
              </a:rPr>
              <a:t>تصاویر فلش های رنگی </a:t>
            </a:r>
            <a:r>
              <a:rPr lang="fa-IR" sz="2400" dirty="0">
                <a:solidFill>
                  <a:schemeClr val="dk1"/>
                </a:solidFill>
                <a:latin typeface="Times New Roman"/>
                <a:ea typeface="Times New Roman"/>
                <a:cs typeface="B Nazanin"/>
              </a:rPr>
              <a:t>که در اتاق و یا در تختخواب سالمند، قرار داده می‌شود.</a:t>
            </a:r>
            <a:endParaRPr lang="en-US" sz="2400" dirty="0">
              <a:solidFill>
                <a:schemeClr val="dk1"/>
              </a:solidFill>
              <a:latin typeface="Times New Roman"/>
              <a:ea typeface="Times New Roman"/>
              <a:cs typeface="B Nazanin"/>
            </a:endParaRPr>
          </a:p>
          <a:p>
            <a:pPr lvl="0" algn="just" rtl="1">
              <a:lnSpc>
                <a:spcPct val="150000"/>
              </a:lnSpc>
            </a:pPr>
            <a:r>
              <a:rPr lang="fa-IR" sz="2400" dirty="0" smtClean="0">
                <a:solidFill>
                  <a:schemeClr val="dk1"/>
                </a:solidFill>
                <a:latin typeface="Times New Roman"/>
                <a:ea typeface="Times New Roman"/>
                <a:cs typeface="B Nazanin"/>
              </a:rPr>
              <a:t>-استفاده </a:t>
            </a:r>
            <a:r>
              <a:rPr lang="fa-IR" sz="2400" dirty="0">
                <a:solidFill>
                  <a:schemeClr val="dk1"/>
                </a:solidFill>
                <a:latin typeface="Times New Roman"/>
                <a:ea typeface="Times New Roman"/>
                <a:cs typeface="B Nazanin"/>
              </a:rPr>
              <a:t>از </a:t>
            </a:r>
            <a:r>
              <a:rPr lang="fa-IR" sz="2400" dirty="0">
                <a:solidFill>
                  <a:srgbClr val="7030A0"/>
                </a:solidFill>
                <a:latin typeface="Times New Roman"/>
                <a:ea typeface="Times New Roman"/>
                <a:cs typeface="B Nazanin"/>
              </a:rPr>
              <a:t>دست بند های شناسایی رنگی </a:t>
            </a:r>
            <a:r>
              <a:rPr lang="fa-IR" sz="2400" dirty="0">
                <a:solidFill>
                  <a:schemeClr val="dk1"/>
                </a:solidFill>
                <a:latin typeface="Times New Roman"/>
                <a:ea typeface="Times New Roman"/>
                <a:cs typeface="B Nazanin"/>
              </a:rPr>
              <a:t>که برای سالمندان پرخطر بسته می‌شود.</a:t>
            </a:r>
            <a:endParaRPr lang="en-US" sz="2400" dirty="0">
              <a:solidFill>
                <a:schemeClr val="dk1"/>
              </a:solidFill>
              <a:latin typeface="Times New Roman"/>
              <a:ea typeface="Times New Roman"/>
              <a:cs typeface="B Nazanin"/>
            </a:endParaRPr>
          </a:p>
          <a:p>
            <a:pPr lvl="0" algn="just" rtl="1">
              <a:lnSpc>
                <a:spcPct val="150000"/>
              </a:lnSpc>
            </a:pPr>
            <a:r>
              <a:rPr lang="fa-IR" sz="2400" dirty="0" smtClean="0">
                <a:solidFill>
                  <a:schemeClr val="dk1"/>
                </a:solidFill>
                <a:latin typeface="Times New Roman"/>
                <a:ea typeface="Times New Roman"/>
                <a:cs typeface="B Nazanin"/>
              </a:rPr>
              <a:t>-استفاده </a:t>
            </a:r>
            <a:r>
              <a:rPr lang="fa-IR" sz="2400" dirty="0">
                <a:solidFill>
                  <a:schemeClr val="dk1"/>
                </a:solidFill>
                <a:latin typeface="Times New Roman"/>
                <a:ea typeface="Times New Roman"/>
                <a:cs typeface="B Nazanin"/>
              </a:rPr>
              <a:t>از </a:t>
            </a:r>
            <a:r>
              <a:rPr lang="fa-IR" sz="2400" dirty="0">
                <a:solidFill>
                  <a:srgbClr val="7030A0"/>
                </a:solidFill>
                <a:latin typeface="Times New Roman"/>
                <a:ea typeface="Times New Roman"/>
                <a:cs typeface="B Nazanin"/>
              </a:rPr>
              <a:t>گزارش های شیفتی روزانه پرسنل </a:t>
            </a:r>
            <a:r>
              <a:rPr lang="fa-IR" sz="2400" dirty="0">
                <a:solidFill>
                  <a:schemeClr val="dk1"/>
                </a:solidFill>
                <a:latin typeface="Times New Roman"/>
                <a:ea typeface="Times New Roman"/>
                <a:cs typeface="B Nazanin"/>
              </a:rPr>
              <a:t>جهت بررسی وضعیت خطر سقوط های سالمندان در تعویض شیفت ها.</a:t>
            </a:r>
            <a:endParaRPr lang="en-US" sz="2400" dirty="0">
              <a:solidFill>
                <a:schemeClr val="dk1"/>
              </a:solidFill>
              <a:latin typeface="Times New Roman"/>
              <a:ea typeface="Times New Roman"/>
              <a:cs typeface="B Nazanin"/>
            </a:endParaRPr>
          </a:p>
          <a:p>
            <a:pPr lvl="0" algn="just" rtl="1">
              <a:lnSpc>
                <a:spcPct val="150000"/>
              </a:lnSpc>
            </a:pPr>
            <a:r>
              <a:rPr lang="fa-IR" sz="2400" dirty="0" smtClean="0">
                <a:solidFill>
                  <a:schemeClr val="dk1"/>
                </a:solidFill>
                <a:latin typeface="Times New Roman"/>
                <a:ea typeface="Times New Roman"/>
                <a:cs typeface="B Nazanin"/>
              </a:rPr>
              <a:t>ا-ستفاده </a:t>
            </a:r>
            <a:r>
              <a:rPr lang="fa-IR" sz="2400" dirty="0">
                <a:solidFill>
                  <a:schemeClr val="dk1"/>
                </a:solidFill>
                <a:latin typeface="Times New Roman"/>
                <a:ea typeface="Times New Roman"/>
                <a:cs typeface="B Nazanin"/>
              </a:rPr>
              <a:t>از </a:t>
            </a:r>
            <a:r>
              <a:rPr lang="fa-IR" sz="2400" dirty="0">
                <a:solidFill>
                  <a:srgbClr val="7030A0"/>
                </a:solidFill>
                <a:latin typeface="Times New Roman"/>
                <a:ea typeface="Times New Roman"/>
                <a:cs typeface="B Nazanin"/>
              </a:rPr>
              <a:t>یاد داشت های مربوط به انتقال ها </a:t>
            </a:r>
            <a:r>
              <a:rPr lang="fa-IR" sz="2400" dirty="0">
                <a:solidFill>
                  <a:schemeClr val="dk1"/>
                </a:solidFill>
                <a:latin typeface="Times New Roman"/>
                <a:ea typeface="Times New Roman"/>
                <a:cs typeface="B Nazanin"/>
              </a:rPr>
              <a:t>(با مضمون وضعیت خطر سقوط های و جزئیات راهکارهای پیشگیری از سقوط)، وقتی که سالمند از طبقه یا بخشی انتقال داده می‌شود.</a:t>
            </a:r>
            <a:endParaRPr lang="en-US" sz="2400" dirty="0">
              <a:solidFill>
                <a:schemeClr val="dk1"/>
              </a:solidFill>
              <a:latin typeface="Times New Roman"/>
              <a:ea typeface="Times New Roman"/>
              <a:cs typeface="B Nazanin"/>
            </a:endParaRPr>
          </a:p>
          <a:p>
            <a:pPr algn="just" rtl="1">
              <a:lnSpc>
                <a:spcPct val="150000"/>
              </a:lnSpc>
            </a:pPr>
            <a:r>
              <a:rPr lang="fa-IR" sz="2400" dirty="0" smtClean="0">
                <a:solidFill>
                  <a:schemeClr val="dk1"/>
                </a:solidFill>
                <a:latin typeface="Times New Roman"/>
                <a:ea typeface="Times New Roman"/>
                <a:cs typeface="B Nazanin"/>
              </a:rPr>
              <a:t>-بدین </a:t>
            </a:r>
            <a:r>
              <a:rPr lang="fa-IR" sz="2400" dirty="0">
                <a:solidFill>
                  <a:schemeClr val="dk1"/>
                </a:solidFill>
                <a:latin typeface="Times New Roman"/>
                <a:ea typeface="Times New Roman"/>
                <a:cs typeface="B Nazanin"/>
              </a:rPr>
              <a:t>طریق، </a:t>
            </a:r>
            <a:r>
              <a:rPr lang="fa-IR" sz="2400" dirty="0">
                <a:solidFill>
                  <a:srgbClr val="7030A0"/>
                </a:solidFill>
                <a:latin typeface="Times New Roman"/>
                <a:ea typeface="Times New Roman"/>
                <a:cs typeface="B Nazanin"/>
              </a:rPr>
              <a:t>هر کسی در این مکان می‌داند که سالمند در معرض خطر سقوط </a:t>
            </a:r>
            <a:r>
              <a:rPr lang="fa-IR" sz="2400" dirty="0">
                <a:solidFill>
                  <a:schemeClr val="dk1"/>
                </a:solidFill>
                <a:latin typeface="Times New Roman"/>
                <a:ea typeface="Times New Roman"/>
                <a:cs typeface="B Nazanin"/>
              </a:rPr>
              <a:t>است و یا پتانسیل مصدومیت را دارد. گفتن به </a:t>
            </a:r>
            <a:r>
              <a:rPr lang="fa-IR" sz="2400" dirty="0">
                <a:solidFill>
                  <a:srgbClr val="7030A0"/>
                </a:solidFill>
                <a:latin typeface="Times New Roman"/>
                <a:ea typeface="Times New Roman"/>
                <a:cs typeface="B Nazanin"/>
              </a:rPr>
              <a:t>اعضای خانواده در مورد خطر سقوط سالمند و عوامل خطر </a:t>
            </a:r>
            <a:r>
              <a:rPr lang="fa-IR" sz="2400" dirty="0">
                <a:solidFill>
                  <a:schemeClr val="dk1"/>
                </a:solidFill>
                <a:latin typeface="Times New Roman"/>
                <a:ea typeface="Times New Roman"/>
                <a:cs typeface="B Nazanin"/>
              </a:rPr>
              <a:t>خاص مربوط به آن ها نیز اهمیت دارد. </a:t>
            </a:r>
            <a:endParaRPr lang="en-US" sz="2400" dirty="0">
              <a:solidFill>
                <a:schemeClr val="dk1"/>
              </a:solidFill>
              <a:latin typeface="Times New Roman"/>
              <a:ea typeface="Times New Roman"/>
              <a:cs typeface="B Nazanin"/>
            </a:endParaRPr>
          </a:p>
        </p:txBody>
      </p:sp>
    </p:spTree>
    <p:extLst>
      <p:ext uri="{BB962C8B-B14F-4D97-AF65-F5344CB8AC3E}">
        <p14:creationId xmlns:p14="http://schemas.microsoft.com/office/powerpoint/2010/main" val="26349872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403648" y="2132856"/>
            <a:ext cx="6696744" cy="3888432"/>
          </a:xfrm>
        </p:spPr>
        <p:txBody>
          <a:bodyPr>
            <a:noAutofit/>
          </a:bodyPr>
          <a:lstStyle/>
          <a:p>
            <a:pPr algn="just" rtl="1">
              <a:lnSpc>
                <a:spcPct val="150000"/>
              </a:lnSpc>
            </a:pPr>
            <a:r>
              <a:rPr lang="fa-IR"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a:t>
            </a:r>
            <a:r>
              <a:rPr lang="fa-IR" sz="2800" b="1" dirty="0">
                <a:solidFill>
                  <a:schemeClr val="dk1"/>
                </a:solidFill>
                <a:latin typeface="Times New Roman"/>
                <a:ea typeface="Times New Roman"/>
                <a:cs typeface="B Nazanin"/>
              </a:rPr>
              <a:t>مداخلات مناسب در خطر سقوط، راهکارهایی هستند که استفاده می‌شوند تا خطر سقوط یک فرد سالمند را کاهش دهند. به طور کلی مداخله های هدفمند جهت جلوگیری از سقوط ها به دو دسته تقسیم می‌شوند: </a:t>
            </a:r>
            <a:r>
              <a:rPr lang="fa-IR" b="1" dirty="0">
                <a:solidFill>
                  <a:srgbClr val="7030A0"/>
                </a:solidFill>
                <a:latin typeface="Times New Roman"/>
                <a:ea typeface="Times New Roman"/>
                <a:cs typeface="B Nazanin"/>
              </a:rPr>
              <a:t>خطر کم و خطر بالا</a:t>
            </a:r>
            <a:r>
              <a:rPr lang="fa-IR" b="1" dirty="0" smtClean="0">
                <a:solidFill>
                  <a:srgbClr val="7030A0"/>
                </a:solidFill>
                <a:latin typeface="Times New Roman"/>
                <a:ea typeface="Times New Roman"/>
                <a:cs typeface="B Nazanin"/>
              </a:rPr>
              <a:t>.</a:t>
            </a:r>
            <a:endParaRPr lang="en-US" b="1" dirty="0">
              <a:solidFill>
                <a:srgbClr val="7030A0"/>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0"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مداخلات مناسب درخطر </a:t>
            </a:r>
            <a:r>
              <a:rPr lang="fa-IR" sz="2400" b="1" dirty="0">
                <a:latin typeface="Times New Roman"/>
                <a:ea typeface="Times New Roman"/>
                <a:cs typeface="B Nazanin"/>
              </a:rPr>
              <a:t>سقوط </a:t>
            </a:r>
            <a:r>
              <a:rPr lang="fa-IR" sz="2400" b="1" dirty="0" smtClean="0">
                <a:latin typeface="Times New Roman"/>
                <a:ea typeface="Times New Roman"/>
                <a:cs typeface="B Nazanin"/>
              </a:rPr>
              <a:t>چه هستند؟</a:t>
            </a:r>
            <a:endParaRPr lang="en-US" sz="2400" b="1" dirty="0">
              <a:latin typeface="Times New Roman"/>
              <a:ea typeface="Times New Roman"/>
              <a:cs typeface="B Nazanin"/>
            </a:endParaRPr>
          </a:p>
        </p:txBody>
      </p:sp>
    </p:spTree>
    <p:extLst>
      <p:ext uri="{BB962C8B-B14F-4D97-AF65-F5344CB8AC3E}">
        <p14:creationId xmlns:p14="http://schemas.microsoft.com/office/powerpoint/2010/main" val="2268190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7504" y="1247651"/>
            <a:ext cx="8856984" cy="5610349"/>
          </a:xfrm>
        </p:spPr>
        <p:txBody>
          <a:bodyPr>
            <a:noAutofit/>
          </a:bodyPr>
          <a:lstStyle/>
          <a:p>
            <a:pPr lvl="0" algn="just" rtl="1">
              <a:lnSpc>
                <a:spcPct val="150000"/>
              </a:lnSpc>
            </a:pPr>
            <a:r>
              <a:rPr lang="fa-IR" sz="2400" b="1" dirty="0">
                <a:solidFill>
                  <a:srgbClr val="FF0000"/>
                </a:solidFill>
                <a:latin typeface="Times New Roman"/>
                <a:ea typeface="Times New Roman"/>
                <a:cs typeface="B Nazanin"/>
              </a:rPr>
              <a:t>خطر و ریسک پایین سقوط</a:t>
            </a:r>
            <a:endParaRPr lang="en-US" sz="2400" b="1" dirty="0">
              <a:solidFill>
                <a:srgbClr val="FF0000"/>
              </a:solidFill>
              <a:latin typeface="Times New Roman"/>
              <a:ea typeface="Times New Roman"/>
              <a:cs typeface="B Nazanin"/>
            </a:endParaRPr>
          </a:p>
          <a:p>
            <a:pPr algn="just" rtl="1">
              <a:lnSpc>
                <a:spcPct val="150000"/>
              </a:lnSpc>
            </a:pPr>
            <a:r>
              <a:rPr lang="fa-IR" sz="2400" b="1" dirty="0">
                <a:solidFill>
                  <a:schemeClr val="dk1"/>
                </a:solidFill>
                <a:latin typeface="Times New Roman"/>
                <a:ea typeface="Times New Roman"/>
                <a:cs typeface="B Nazanin"/>
              </a:rPr>
              <a:t>تعدادی از افراد سالمند وجود دارند که علیرغم داشتن چند بیماری و یا مصرف داروهای بسیار، هرگز زمین نمی خوردند و هیچ گونه ایراد عملکردی یا مشکل حرکتی ندارند</a:t>
            </a:r>
            <a:r>
              <a:rPr lang="fa-IR" sz="2400" b="1" dirty="0" smtClean="0">
                <a:solidFill>
                  <a:schemeClr val="dk1"/>
                </a:solidFill>
                <a:latin typeface="Times New Roman"/>
                <a:ea typeface="Times New Roman"/>
                <a:cs typeface="B Nazanin"/>
              </a:rPr>
              <a:t>.</a:t>
            </a:r>
          </a:p>
          <a:p>
            <a:pPr algn="just" rtl="1">
              <a:lnSpc>
                <a:spcPct val="150000"/>
              </a:lnSpc>
            </a:pPr>
            <a:r>
              <a:rPr lang="fa-IR" sz="2400" b="1" dirty="0" smtClean="0">
                <a:solidFill>
                  <a:schemeClr val="dk1"/>
                </a:solidFill>
                <a:latin typeface="Times New Roman"/>
                <a:ea typeface="Times New Roman"/>
                <a:cs typeface="B Nazanin"/>
              </a:rPr>
              <a:t> </a:t>
            </a:r>
            <a:r>
              <a:rPr lang="fa-IR" sz="2400" b="1" dirty="0">
                <a:solidFill>
                  <a:schemeClr val="dk1"/>
                </a:solidFill>
                <a:latin typeface="Times New Roman"/>
                <a:ea typeface="Times New Roman"/>
                <a:cs typeface="B Nazanin"/>
              </a:rPr>
              <a:t>اگر چه این افراد ممکن است در آینده با مسئله سقوط مواجه شوند، ولی آن ها به عنوان خطر سقوط سطح پایین تلقی می‌شوند</a:t>
            </a:r>
            <a:r>
              <a:rPr lang="fa-IR" sz="2400" b="1" dirty="0" smtClean="0">
                <a:solidFill>
                  <a:schemeClr val="dk1"/>
                </a:solidFill>
                <a:latin typeface="Times New Roman"/>
                <a:ea typeface="Times New Roman"/>
                <a:cs typeface="B Nazanin"/>
              </a:rPr>
              <a:t>.</a:t>
            </a:r>
          </a:p>
          <a:p>
            <a:pPr algn="just" rtl="1">
              <a:lnSpc>
                <a:spcPct val="150000"/>
              </a:lnSpc>
            </a:pPr>
            <a:r>
              <a:rPr lang="fa-IR" sz="2400" b="1" dirty="0" smtClean="0">
                <a:solidFill>
                  <a:schemeClr val="dk1"/>
                </a:solidFill>
                <a:latin typeface="Times New Roman"/>
                <a:ea typeface="Times New Roman"/>
                <a:cs typeface="B Nazanin"/>
              </a:rPr>
              <a:t> </a:t>
            </a:r>
            <a:r>
              <a:rPr lang="fa-IR" sz="2400" b="1" dirty="0">
                <a:solidFill>
                  <a:schemeClr val="dk1"/>
                </a:solidFill>
                <a:latin typeface="Times New Roman"/>
                <a:ea typeface="Times New Roman"/>
                <a:cs typeface="B Nazanin"/>
              </a:rPr>
              <a:t>ولی این بدان معنی نیست که نیازی به محافظت در برابر سقوط ها در این سالمندان وجود ندارد. سالمندان دارای ریسک پایین سقوط باید مداخلات پیشگیرانه ای را دریافت نمایند که برای همه خوب است. </a:t>
            </a:r>
            <a:endParaRPr lang="en-US" sz="2400" b="1"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0"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مداخلات مناسب درخطر </a:t>
            </a:r>
            <a:r>
              <a:rPr lang="fa-IR" sz="2400" b="1" dirty="0">
                <a:latin typeface="Times New Roman"/>
                <a:ea typeface="Times New Roman"/>
                <a:cs typeface="B Nazanin"/>
              </a:rPr>
              <a:t>سقوط </a:t>
            </a:r>
            <a:r>
              <a:rPr lang="fa-IR" sz="2400" b="1" dirty="0" smtClean="0">
                <a:latin typeface="Times New Roman"/>
                <a:ea typeface="Times New Roman"/>
                <a:cs typeface="B Nazanin"/>
              </a:rPr>
              <a:t>چه هستند؟</a:t>
            </a:r>
            <a:endParaRPr lang="en-US" sz="2400" b="1" dirty="0">
              <a:latin typeface="Times New Roman"/>
              <a:ea typeface="Times New Roman"/>
              <a:cs typeface="B Nazanin"/>
            </a:endParaRPr>
          </a:p>
        </p:txBody>
      </p:sp>
    </p:spTree>
    <p:extLst>
      <p:ext uri="{BB962C8B-B14F-4D97-AF65-F5344CB8AC3E}">
        <p14:creationId xmlns:p14="http://schemas.microsoft.com/office/powerpoint/2010/main" val="34690069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7504" y="1196752"/>
            <a:ext cx="8856984" cy="5610349"/>
          </a:xfrm>
        </p:spPr>
        <p:txBody>
          <a:bodyPr>
            <a:noAutofit/>
          </a:bodyPr>
          <a:lstStyle/>
          <a:p>
            <a:pPr marL="0" indent="0" algn="just" rtl="1">
              <a:lnSpc>
                <a:spcPct val="150000"/>
              </a:lnSpc>
              <a:buNone/>
            </a:pPr>
            <a:r>
              <a:rPr lang="fa-IR" sz="2400" b="1" dirty="0">
                <a:solidFill>
                  <a:srgbClr val="FF0000"/>
                </a:solidFill>
                <a:latin typeface="Times New Roman"/>
                <a:ea typeface="Times New Roman"/>
                <a:cs typeface="B Nazanin"/>
              </a:rPr>
              <a:t>نمونه هایی از مداخلات مخصوص سالمندان با ریسک پایین </a:t>
            </a:r>
            <a:r>
              <a:rPr lang="fa-IR" sz="2400" b="1" dirty="0" smtClean="0">
                <a:solidFill>
                  <a:srgbClr val="FF0000"/>
                </a:solidFill>
                <a:latin typeface="Times New Roman"/>
                <a:ea typeface="Times New Roman"/>
                <a:cs typeface="B Nazanin"/>
              </a:rPr>
              <a:t>شامل:</a:t>
            </a:r>
            <a:endParaRPr lang="en-US" sz="2400" b="1" dirty="0">
              <a:solidFill>
                <a:srgbClr val="FF0000"/>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راهنمایی و آشنا کردن سالمند با محیط های جدید اطراف</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آموزش این نکته به فرد سالمند که میز کنار تخت روی چرخ هایی قرار گرفته و چنانچه به آن ها تکیه شود نمی‌توانند تکیه گاه باشد.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قرار دادن عصا ها و واکر ها در جایی که فرد سالمند می‌توانند به‌راحتی در دسترس باشند.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مطمئن شدن از اینکه فرد سالمند پاپوش ضد سُر خوردن می پوشد.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مطمئن شدن از اینکه تختخواب برای سالمند در پایین ترین ارتفاع مناسب قرار گرفته و اینکه چرخ های تختخواب قفل هستند.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در نظر گرفتن نیاز به روشنایی اضافه، همچون چراغ خواب ها</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مطمئن شدن از اینکه کلید احضار در دسترس قرار دارد.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اطمینان از اینکه کف ساختمان خشک و مرتب و منظم است.</a:t>
            </a:r>
            <a:endParaRPr lang="en-US" sz="2000" dirty="0">
              <a:solidFill>
                <a:schemeClr val="dk1"/>
              </a:solidFill>
              <a:latin typeface="Times New Roman"/>
              <a:ea typeface="Times New Roman"/>
              <a:cs typeface="B Nazanin"/>
            </a:endParaRPr>
          </a:p>
          <a:p>
            <a:pPr algn="just" rtl="1">
              <a:lnSpc>
                <a:spcPct val="150000"/>
              </a:lnSpc>
            </a:pPr>
            <a:endParaRPr lang="en-US" sz="14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0"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مداخلات مناسب درخطر </a:t>
            </a:r>
            <a:r>
              <a:rPr lang="fa-IR" sz="2400" b="1" dirty="0">
                <a:latin typeface="Times New Roman"/>
                <a:ea typeface="Times New Roman"/>
                <a:cs typeface="B Nazanin"/>
              </a:rPr>
              <a:t>سقوط </a:t>
            </a:r>
            <a:r>
              <a:rPr lang="fa-IR" sz="2400" b="1" dirty="0" smtClean="0">
                <a:latin typeface="Times New Roman"/>
                <a:ea typeface="Times New Roman"/>
                <a:cs typeface="B Nazanin"/>
              </a:rPr>
              <a:t>چه هستند؟</a:t>
            </a:r>
            <a:endParaRPr lang="en-US" sz="2400" b="1" dirty="0">
              <a:latin typeface="Times New Roman"/>
              <a:ea typeface="Times New Roman"/>
              <a:cs typeface="B Nazanin"/>
            </a:endParaRPr>
          </a:p>
        </p:txBody>
      </p:sp>
    </p:spTree>
    <p:extLst>
      <p:ext uri="{BB962C8B-B14F-4D97-AF65-F5344CB8AC3E}">
        <p14:creationId xmlns:p14="http://schemas.microsoft.com/office/powerpoint/2010/main" val="2185744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7504" y="1196752"/>
            <a:ext cx="8856984" cy="5610349"/>
          </a:xfrm>
        </p:spPr>
        <p:txBody>
          <a:bodyPr>
            <a:noAutofit/>
          </a:bodyPr>
          <a:lstStyle/>
          <a:p>
            <a:pPr marL="0" lvl="0" indent="0" algn="just" rtl="1">
              <a:lnSpc>
                <a:spcPct val="150000"/>
              </a:lnSpc>
              <a:buNone/>
            </a:pPr>
            <a:r>
              <a:rPr lang="fa-IR" sz="2800" b="1" dirty="0">
                <a:solidFill>
                  <a:srgbClr val="FF0000"/>
                </a:solidFill>
                <a:latin typeface="Times New Roman"/>
                <a:ea typeface="Times New Roman"/>
                <a:cs typeface="B Nazanin"/>
              </a:rPr>
              <a:t>خطر و ریسک های بالای سقوط:</a:t>
            </a:r>
            <a:endParaRPr lang="en-US" sz="2800" b="1" dirty="0">
              <a:solidFill>
                <a:srgbClr val="FF0000"/>
              </a:solidFill>
              <a:latin typeface="Times New Roman"/>
              <a:ea typeface="Times New Roman"/>
              <a:cs typeface="B Nazanin"/>
            </a:endParaRPr>
          </a:p>
          <a:p>
            <a:pPr algn="just" rtl="1">
              <a:lnSpc>
                <a:spcPct val="150000"/>
              </a:lnSpc>
            </a:pPr>
            <a:r>
              <a:rPr lang="fa-IR" sz="2000" b="1" dirty="0">
                <a:solidFill>
                  <a:schemeClr val="dk1"/>
                </a:solidFill>
                <a:latin typeface="Times New Roman"/>
                <a:ea typeface="Times New Roman"/>
                <a:cs typeface="B Nazanin"/>
              </a:rPr>
              <a:t>سالمندان در معرض ریسک های بالای سقوط باید مداخلات پیشگیری کننده هدفمند در راستای عوامل خطر شناسایی شده را دریافت نمایند</a:t>
            </a:r>
            <a:r>
              <a:rPr lang="fa-IR" sz="2400" b="1" dirty="0">
                <a:solidFill>
                  <a:srgbClr val="7030A0"/>
                </a:solidFill>
                <a:latin typeface="Times New Roman"/>
                <a:ea typeface="Times New Roman"/>
                <a:cs typeface="B Nazanin"/>
              </a:rPr>
              <a:t>. نمونه هایی از مداخلات برای سالمندان دارای ریسک بالای سقوط از این قرارند:</a:t>
            </a:r>
            <a:endParaRPr lang="en-US" sz="2400" b="1" dirty="0">
              <a:solidFill>
                <a:srgbClr val="7030A0"/>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کمک و نظارت سالمند به هنگام جابجایی و راه رفتن</a:t>
            </a:r>
            <a:endParaRPr lang="en-US" sz="2000" b="1" dirty="0">
              <a:solidFill>
                <a:schemeClr val="dk1"/>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معاینه و کنترل منظم سالمند</a:t>
            </a:r>
            <a:endParaRPr lang="en-US" sz="2000" b="1" dirty="0">
              <a:solidFill>
                <a:schemeClr val="dk1"/>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ارزیابی نیازهای سالمندان هر دو ساعت، زمانی که سالمند بیدار است، یا مطابق برنامه تثبیت شده برای توالت رفتن</a:t>
            </a:r>
            <a:endParaRPr lang="en-US" sz="2000" b="1" dirty="0">
              <a:solidFill>
                <a:schemeClr val="dk1"/>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تقویت نیاز سالمند در درخواست کمک از پرسنل هنگام انتقال یا راه رفتن</a:t>
            </a:r>
            <a:endParaRPr lang="en-US" sz="2000" b="1" dirty="0">
              <a:solidFill>
                <a:schemeClr val="dk1"/>
              </a:solidFill>
              <a:latin typeface="Times New Roman"/>
              <a:ea typeface="Times New Roman"/>
              <a:cs typeface="B Nazanin"/>
            </a:endParaRPr>
          </a:p>
          <a:p>
            <a:pPr lvl="0" algn="just" rtl="1">
              <a:lnSpc>
                <a:spcPct val="150000"/>
              </a:lnSpc>
            </a:pPr>
            <a:r>
              <a:rPr lang="fa-IR" sz="2000" b="1" dirty="0">
                <a:solidFill>
                  <a:schemeClr val="dk1"/>
                </a:solidFill>
                <a:latin typeface="Times New Roman"/>
                <a:ea typeface="Times New Roman"/>
                <a:cs typeface="B Nazanin"/>
              </a:rPr>
              <a:t>هرگز سالمند در دستشویی تنها نشود</a:t>
            </a:r>
            <a:endParaRPr lang="en-US" sz="2000" b="1" dirty="0">
              <a:solidFill>
                <a:schemeClr val="dk1"/>
              </a:solidFill>
              <a:latin typeface="Times New Roman"/>
              <a:ea typeface="Times New Roman"/>
              <a:cs typeface="B Nazanin"/>
            </a:endParaRPr>
          </a:p>
          <a:p>
            <a:pPr algn="just" rtl="1">
              <a:lnSpc>
                <a:spcPct val="150000"/>
              </a:lnSpc>
            </a:pPr>
            <a:endParaRPr lang="en-US"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0"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مداخلات مناسب درخطر </a:t>
            </a:r>
            <a:r>
              <a:rPr lang="fa-IR" sz="2400" b="1" dirty="0">
                <a:latin typeface="Times New Roman"/>
                <a:ea typeface="Times New Roman"/>
                <a:cs typeface="B Nazanin"/>
              </a:rPr>
              <a:t>سقوط </a:t>
            </a:r>
            <a:r>
              <a:rPr lang="fa-IR" sz="2400" b="1" dirty="0" smtClean="0">
                <a:latin typeface="Times New Roman"/>
                <a:ea typeface="Times New Roman"/>
                <a:cs typeface="B Nazanin"/>
              </a:rPr>
              <a:t>چه هستند؟</a:t>
            </a:r>
            <a:endParaRPr lang="en-US" sz="2400" b="1" dirty="0">
              <a:latin typeface="Times New Roman"/>
              <a:ea typeface="Times New Roman"/>
              <a:cs typeface="B Nazanin"/>
            </a:endParaRPr>
          </a:p>
        </p:txBody>
      </p:sp>
    </p:spTree>
    <p:extLst>
      <p:ext uri="{BB962C8B-B14F-4D97-AF65-F5344CB8AC3E}">
        <p14:creationId xmlns:p14="http://schemas.microsoft.com/office/powerpoint/2010/main" val="2674075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7504" y="1196752"/>
            <a:ext cx="8856984" cy="5610349"/>
          </a:xfrm>
        </p:spPr>
        <p:txBody>
          <a:bodyPr>
            <a:noAutofit/>
          </a:bodyPr>
          <a:lstStyle/>
          <a:p>
            <a:pPr algn="just" rtl="1">
              <a:lnSpc>
                <a:spcPct val="150000"/>
              </a:lnSpc>
            </a:pPr>
            <a:r>
              <a:rPr lang="fa-IR" sz="2800" b="1" dirty="0">
                <a:solidFill>
                  <a:schemeClr val="dk1"/>
                </a:solidFill>
                <a:latin typeface="Times New Roman"/>
                <a:ea typeface="Times New Roman"/>
                <a:cs typeface="B Nazanin"/>
              </a:rPr>
              <a:t>فرد سالمند (چنانچه از لحاظ ذهنی توانا باشد) و اعضای خانواده او باید در روند برنامه ریزی مراقبتی دخیل شوند</a:t>
            </a:r>
            <a:r>
              <a:rPr lang="fa-IR" sz="2800" b="1" dirty="0" smtClean="0">
                <a:solidFill>
                  <a:schemeClr val="dk1"/>
                </a:solidFill>
                <a:latin typeface="Times New Roman"/>
                <a:ea typeface="Times New Roman"/>
                <a:cs typeface="B Nazanin"/>
              </a:rPr>
              <a:t>.</a:t>
            </a:r>
          </a:p>
          <a:p>
            <a:pPr algn="just" rtl="1">
              <a:lnSpc>
                <a:spcPct val="150000"/>
              </a:lnSpc>
            </a:pPr>
            <a:r>
              <a:rPr lang="fa-IR" sz="2800" b="1" dirty="0" smtClean="0">
                <a:solidFill>
                  <a:schemeClr val="dk1"/>
                </a:solidFill>
                <a:latin typeface="Times New Roman"/>
                <a:ea typeface="Times New Roman"/>
                <a:cs typeface="B Nazanin"/>
              </a:rPr>
              <a:t> </a:t>
            </a:r>
            <a:r>
              <a:rPr lang="fa-IR" sz="2800" b="1" dirty="0">
                <a:solidFill>
                  <a:schemeClr val="dk1"/>
                </a:solidFill>
                <a:latin typeface="Times New Roman"/>
                <a:ea typeface="Times New Roman"/>
                <a:cs typeface="B Nazanin"/>
              </a:rPr>
              <a:t>آن ها باید توضیحی در مورد عوامل خطر خاص و اینگه چه اقداماتی را باید انجام دهند تا خطر سقوط را به حداقل برسانند، دریافت نمایند</a:t>
            </a:r>
            <a:r>
              <a:rPr lang="fa-IR" sz="2800" b="1" dirty="0" smtClean="0">
                <a:solidFill>
                  <a:schemeClr val="dk1"/>
                </a:solidFill>
                <a:latin typeface="Times New Roman"/>
                <a:ea typeface="Times New Roman"/>
                <a:cs typeface="B Nazanin"/>
              </a:rPr>
              <a:t>.</a:t>
            </a:r>
          </a:p>
          <a:p>
            <a:pPr algn="just" rtl="1">
              <a:lnSpc>
                <a:spcPct val="150000"/>
              </a:lnSpc>
            </a:pPr>
            <a:r>
              <a:rPr lang="fa-IR" sz="2800" b="1" dirty="0" smtClean="0">
                <a:solidFill>
                  <a:srgbClr val="7030A0"/>
                </a:solidFill>
                <a:latin typeface="Times New Roman"/>
                <a:ea typeface="Times New Roman"/>
                <a:cs typeface="B Nazanin"/>
              </a:rPr>
              <a:t> </a:t>
            </a:r>
            <a:r>
              <a:rPr lang="fa-IR" sz="2800" b="1" dirty="0">
                <a:solidFill>
                  <a:srgbClr val="7030A0"/>
                </a:solidFill>
                <a:latin typeface="Times New Roman"/>
                <a:ea typeface="Times New Roman"/>
                <a:cs typeface="B Nazanin"/>
              </a:rPr>
              <a:t>اعمال و اقداماتی که سالمندان و اعضای خانواده انجام می دهند یا انجام نمی دهند، نقش مهمی را در پیشگیری از سقوط ایفا می‌کند. مهم است که به یاد آوریم، جلوگیری از سقوط مسئولیت هر شخصی است، ازجمله فرد سالمند و اعضای خانواده او.</a:t>
            </a:r>
            <a:endParaRPr lang="en-US" sz="2800" b="1" dirty="0">
              <a:solidFill>
                <a:srgbClr val="7030A0"/>
              </a:solidFill>
              <a:latin typeface="Times New Roman"/>
              <a:ea typeface="Times New Roman"/>
              <a:cs typeface="B Nazanin"/>
            </a:endParaRPr>
          </a:p>
          <a:p>
            <a:pPr algn="just" rtl="1">
              <a:lnSpc>
                <a:spcPct val="150000"/>
              </a:lnSpc>
            </a:pPr>
            <a:endParaRPr lang="en-US" sz="2000"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0"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مداخلات مناسب درخطر </a:t>
            </a:r>
            <a:r>
              <a:rPr lang="fa-IR" sz="2400" b="1" dirty="0">
                <a:latin typeface="Times New Roman"/>
                <a:ea typeface="Times New Roman"/>
                <a:cs typeface="B Nazanin"/>
              </a:rPr>
              <a:t>سقوط </a:t>
            </a:r>
            <a:r>
              <a:rPr lang="fa-IR" sz="2400" b="1" dirty="0" smtClean="0">
                <a:latin typeface="Times New Roman"/>
                <a:ea typeface="Times New Roman"/>
                <a:cs typeface="B Nazanin"/>
              </a:rPr>
              <a:t>چه هستند؟</a:t>
            </a:r>
            <a:endParaRPr lang="en-US" sz="2400" b="1" dirty="0">
              <a:latin typeface="Times New Roman"/>
              <a:ea typeface="Times New Roman"/>
              <a:cs typeface="B Nazanin"/>
            </a:endParaRPr>
          </a:p>
        </p:txBody>
      </p:sp>
    </p:spTree>
    <p:extLst>
      <p:ext uri="{BB962C8B-B14F-4D97-AF65-F5344CB8AC3E}">
        <p14:creationId xmlns:p14="http://schemas.microsoft.com/office/powerpoint/2010/main" val="402582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7504" y="1196752"/>
            <a:ext cx="9036496" cy="5610349"/>
          </a:xfrm>
        </p:spPr>
        <p:txBody>
          <a:bodyPr>
            <a:noAutofit/>
          </a:bodyPr>
          <a:lstStyle/>
          <a:p>
            <a:pPr algn="just" rtl="1">
              <a:lnSpc>
                <a:spcPct val="150000"/>
              </a:lnSpc>
            </a:pPr>
            <a:r>
              <a:rPr lang="fa-IR" sz="2000" b="1" dirty="0">
                <a:solidFill>
                  <a:schemeClr val="dk1"/>
                </a:solidFill>
                <a:latin typeface="Times New Roman"/>
                <a:ea typeface="Times New Roman"/>
                <a:cs typeface="B Nazanin"/>
              </a:rPr>
              <a:t>نظارت روزانه بر فرد سالمندی که در معرض خطر بالای سقوط هستند، یک عملکرد بی نهایت مهم است. هرگونه تغییری در سلامتی سالمند می‌تواند </a:t>
            </a:r>
            <a:r>
              <a:rPr lang="fa-IR" sz="2000" b="1" dirty="0">
                <a:solidFill>
                  <a:srgbClr val="FF0000"/>
                </a:solidFill>
                <a:latin typeface="Times New Roman"/>
                <a:ea typeface="Times New Roman"/>
                <a:cs typeface="B Nazanin"/>
              </a:rPr>
              <a:t>نشانه اولیه یک سقوط </a:t>
            </a:r>
            <a:r>
              <a:rPr lang="fa-IR" sz="2000" b="1" dirty="0">
                <a:solidFill>
                  <a:schemeClr val="dk1"/>
                </a:solidFill>
                <a:latin typeface="Times New Roman"/>
                <a:ea typeface="Times New Roman"/>
                <a:cs typeface="B Nazanin"/>
              </a:rPr>
              <a:t>باشد که می‌تواند رخ دهد.</a:t>
            </a:r>
            <a:endParaRPr lang="en-US" sz="2000" b="1" dirty="0">
              <a:solidFill>
                <a:schemeClr val="dk1"/>
              </a:solidFill>
              <a:latin typeface="Times New Roman"/>
              <a:ea typeface="Times New Roman"/>
              <a:cs typeface="B Nazanin"/>
            </a:endParaRPr>
          </a:p>
          <a:p>
            <a:pPr algn="just" rtl="1">
              <a:lnSpc>
                <a:spcPct val="150000"/>
              </a:lnSpc>
            </a:pPr>
            <a:r>
              <a:rPr lang="fa-IR" sz="2400" b="1" dirty="0">
                <a:solidFill>
                  <a:srgbClr val="7030A0"/>
                </a:solidFill>
                <a:latin typeface="Times New Roman"/>
                <a:ea typeface="Times New Roman"/>
                <a:cs typeface="B Nazanin"/>
              </a:rPr>
              <a:t>مشاهدات کلیدی و مهم عبارتند از:</a:t>
            </a:r>
            <a:endParaRPr lang="en-US" sz="2400" b="1" dirty="0">
              <a:solidFill>
                <a:srgbClr val="7030A0"/>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توجه به هرگونه علائم سرگیجه، ضعف، خواب آلودگی، خستگی مفرط یا ازدست دادن تعادل</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مراقبت از سالمندان در هنگام راه رفتن و انتقال</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آیا سالمندان هنگام راه رفتن، با ثبات هستند؟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مشاهده اینکه چنانچه عملی بررسی شود، آیا فرد سالمند، به طور صحیح از عصا یا واکر استفاده می‌کنند؟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آیا فرد سالمند می‌توانند به‌راحتی از تختخواب، روی صندلی و یا در دستشویی، بلند شوند؟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آیا در رفتن به توالت با مشکل روبرو هستند؟</a:t>
            </a:r>
            <a:endParaRPr lang="en-US" sz="2000" dirty="0">
              <a:solidFill>
                <a:schemeClr val="dk1"/>
              </a:solidFill>
              <a:latin typeface="Times New Roman"/>
              <a:ea typeface="Times New Roman"/>
              <a:cs typeface="B Nazanin"/>
            </a:endParaRPr>
          </a:p>
          <a:p>
            <a:pPr lvl="0" algn="just" rtl="1">
              <a:lnSpc>
                <a:spcPct val="150000"/>
              </a:lnSpc>
            </a:pPr>
            <a:r>
              <a:rPr lang="fa-IR" sz="2000" dirty="0">
                <a:solidFill>
                  <a:schemeClr val="dk1"/>
                </a:solidFill>
                <a:latin typeface="Times New Roman"/>
                <a:ea typeface="Times New Roman"/>
                <a:cs typeface="B Nazanin"/>
              </a:rPr>
              <a:t>آیا فرد سالمند در کنترل خود، ناتوان، گیج یا ضعیف هستند؟</a:t>
            </a:r>
            <a:endParaRPr lang="en-US" sz="2000" dirty="0">
              <a:solidFill>
                <a:schemeClr val="dk1"/>
              </a:solidFill>
              <a:latin typeface="Times New Roman"/>
              <a:ea typeface="Times New Roman"/>
              <a:cs typeface="B Nazanin"/>
            </a:endParaRPr>
          </a:p>
        </p:txBody>
      </p:sp>
      <p:pic>
        <p:nvPicPr>
          <p:cNvPr id="9" name="Picture 2" descr="http://gibbyandrylaw.com/wp-content/uploads/2011/02/elderly_fall.gif"/>
          <p:cNvPicPr>
            <a:picLocks noChangeAspect="1" noChangeArrowheads="1"/>
          </p:cNvPicPr>
          <p:nvPr/>
        </p:nvPicPr>
        <p:blipFill>
          <a:blip r:embed="rId3" cstate="print"/>
          <a:srcRect/>
          <a:stretch>
            <a:fillRect/>
          </a:stretch>
        </p:blipFill>
        <p:spPr bwMode="auto">
          <a:xfrm>
            <a:off x="107504" y="44624"/>
            <a:ext cx="2092225" cy="1203027"/>
          </a:xfrm>
          <a:prstGeom prst="rect">
            <a:avLst/>
          </a:prstGeom>
          <a:noFill/>
          <a:ln w="9525">
            <a:noFill/>
            <a:miter lim="800000"/>
            <a:headEnd/>
            <a:tailEnd/>
          </a:ln>
        </p:spPr>
      </p:pic>
      <p:sp>
        <p:nvSpPr>
          <p:cNvPr id="10" name="Rectangle 2"/>
          <p:cNvSpPr>
            <a:spLocks noGrp="1" noRot="1" noChangeArrowheads="1"/>
          </p:cNvSpPr>
          <p:nvPr>
            <p:ph type="title"/>
          </p:nvPr>
        </p:nvSpPr>
        <p:spPr>
          <a:xfrm>
            <a:off x="2339752" y="104651"/>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نظارت و بازبینی خطر سقوط افراد سالمند</a:t>
            </a:r>
            <a:endParaRPr lang="en-US" sz="2400" b="1" dirty="0">
              <a:latin typeface="Times New Roman"/>
              <a:ea typeface="Times New Roman"/>
              <a:cs typeface="B Nazanin"/>
            </a:endParaRPr>
          </a:p>
        </p:txBody>
      </p:sp>
    </p:spTree>
    <p:extLst>
      <p:ext uri="{BB962C8B-B14F-4D97-AF65-F5344CB8AC3E}">
        <p14:creationId xmlns:p14="http://schemas.microsoft.com/office/powerpoint/2010/main" val="3779998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http://blogs.scientificamerican.com/media/inline/blog/Image/falls_elderly_prevention.jpg"/>
          <p:cNvPicPr>
            <a:picLocks noChangeAspect="1" noChangeArrowheads="1"/>
          </p:cNvPicPr>
          <p:nvPr/>
        </p:nvPicPr>
        <p:blipFill>
          <a:blip r:embed="rId2" cstate="print"/>
          <a:srcRect/>
          <a:stretch>
            <a:fillRect/>
          </a:stretch>
        </p:blipFill>
        <p:spPr bwMode="auto">
          <a:xfrm>
            <a:off x="539552" y="620688"/>
            <a:ext cx="7961511" cy="6023000"/>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fld id="{85E362C1-FECF-4C54-B943-C35C9030B4D6}" type="slidenum">
              <a:rPr lang="en-US" smtClean="0"/>
              <a:pPr/>
              <a:t>47</a:t>
            </a:fld>
            <a:endParaRPr lang="en-US"/>
          </a:p>
        </p:txBody>
      </p:sp>
    </p:spTree>
    <p:extLst>
      <p:ext uri="{BB962C8B-B14F-4D97-AF65-F5344CB8AC3E}">
        <p14:creationId xmlns:p14="http://schemas.microsoft.com/office/powerpoint/2010/main" val="39498075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42844" y="1981200"/>
            <a:ext cx="8643998" cy="1662114"/>
          </a:xfrm>
        </p:spPr>
        <p:txBody>
          <a:bodyPr>
            <a:noAutofit/>
          </a:bodyPr>
          <a:lstStyle/>
          <a:p>
            <a:pPr rtl="1">
              <a:lnSpc>
                <a:spcPct val="150000"/>
              </a:lnSpc>
            </a:pPr>
            <a:r>
              <a:rPr lang="fa-IR" b="1" dirty="0" smtClean="0">
                <a:cs typeface="B Nazanin" pitchFamily="2" charset="-78"/>
              </a:rPr>
              <a:t>ابزارهای ارزیابی افراد سالمند</a:t>
            </a:r>
            <a:r>
              <a:rPr lang="fa-IR" sz="3600" b="1" dirty="0" smtClean="0">
                <a:cs typeface="B Nazanin" pitchFamily="2" charset="-78"/>
              </a:rPr>
              <a:t/>
            </a:r>
            <a:br>
              <a:rPr lang="fa-IR" sz="3600" b="1" dirty="0" smtClean="0">
                <a:cs typeface="B Nazanin" pitchFamily="2" charset="-78"/>
              </a:rPr>
            </a:br>
            <a:r>
              <a:rPr lang="en-US" sz="2000" b="1" dirty="0" smtClean="0"/>
              <a:t> </a:t>
            </a:r>
            <a:r>
              <a:rPr lang="en-US" sz="2400" b="1" dirty="0" smtClean="0"/>
              <a:t>GERIATRIC ASSESSMENT</a:t>
            </a:r>
            <a:r>
              <a:rPr lang="en-US" sz="2000" b="1" dirty="0" smtClean="0"/>
              <a:t> </a:t>
            </a:r>
            <a:r>
              <a:rPr lang="fa-IR" sz="2000" dirty="0" smtClean="0">
                <a:cs typeface="B Nazanin" pitchFamily="2" charset="-78"/>
              </a:rPr>
              <a:t/>
            </a:r>
            <a:br>
              <a:rPr lang="fa-IR" sz="2000" dirty="0" smtClean="0">
                <a:cs typeface="B Nazanin" pitchFamily="2" charset="-78"/>
              </a:rPr>
            </a:br>
            <a:endParaRPr lang="en-US" sz="2000" dirty="0">
              <a:cs typeface="B Nazanin" pitchFamily="2" charset="-78"/>
            </a:endParaRPr>
          </a:p>
        </p:txBody>
      </p:sp>
      <p:sp>
        <p:nvSpPr>
          <p:cNvPr id="7171" name="Rectangle 3"/>
          <p:cNvSpPr>
            <a:spLocks noGrp="1" noChangeArrowheads="1"/>
          </p:cNvSpPr>
          <p:nvPr>
            <p:ph type="subTitle" idx="1"/>
          </p:nvPr>
        </p:nvSpPr>
        <p:spPr>
          <a:xfrm>
            <a:off x="2143108" y="5500702"/>
            <a:ext cx="4714908" cy="857256"/>
          </a:xfrm>
        </p:spPr>
        <p:txBody>
          <a:bodyPr>
            <a:normAutofit fontScale="92500" lnSpcReduction="10000"/>
          </a:bodyPr>
          <a:lstStyle/>
          <a:p>
            <a:pPr>
              <a:lnSpc>
                <a:spcPct val="80000"/>
              </a:lnSpc>
            </a:pPr>
            <a:endParaRPr lang="fa-IR" sz="1800" b="1" dirty="0" smtClean="0">
              <a:cs typeface="B Nazanin" pitchFamily="2" charset="-78"/>
            </a:endParaRPr>
          </a:p>
          <a:p>
            <a:pPr rtl="1">
              <a:lnSpc>
                <a:spcPct val="80000"/>
              </a:lnSpc>
            </a:pPr>
            <a:r>
              <a:rPr lang="fa-IR" sz="2400" b="1" dirty="0" smtClean="0">
                <a:cs typeface="B Nazanin" pitchFamily="2" charset="-78"/>
              </a:rPr>
              <a:t>تهیه و تنظیم: دکتر حامد مرتضوی </a:t>
            </a:r>
          </a:p>
          <a:p>
            <a:pPr rtl="1">
              <a:lnSpc>
                <a:spcPct val="80000"/>
              </a:lnSpc>
            </a:pPr>
            <a:r>
              <a:rPr lang="fa-IR" sz="1800" b="1" dirty="0" smtClean="0">
                <a:cs typeface="B Nazanin" pitchFamily="2" charset="-78"/>
              </a:rPr>
              <a:t>استادیار گروه پرستاری سالمندی</a:t>
            </a:r>
            <a:endParaRPr lang="en-AU" sz="1800" dirty="0">
              <a:cs typeface="B Nazanin" pitchFamily="2" charset="-78"/>
            </a:endParaRPr>
          </a:p>
        </p:txBody>
      </p:sp>
      <p:sp>
        <p:nvSpPr>
          <p:cNvPr id="6" name="Rectangle 2"/>
          <p:cNvSpPr txBox="1">
            <a:spLocks noChangeArrowheads="1"/>
          </p:cNvSpPr>
          <p:nvPr/>
        </p:nvSpPr>
        <p:spPr bwMode="auto">
          <a:xfrm>
            <a:off x="295244" y="1000108"/>
            <a:ext cx="8643998" cy="5238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6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B Nazanin" pitchFamily="2" charset="-78"/>
              </a:rPr>
              <a:t>دانشکده</a:t>
            </a:r>
            <a:r>
              <a:rPr kumimoji="0" lang="fa-IR" sz="1600" b="1" i="0" u="none"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B Nazanin" pitchFamily="2" charset="-78"/>
              </a:rPr>
              <a:t> پرستاری و مامایی بجنورد</a:t>
            </a:r>
            <a:endParaRPr kumimoji="0" lang="en-AU" sz="1600" b="1" i="0" u="none" strike="noStrike" kern="0" cap="none" spc="0" normalizeH="0" baseline="0" noProof="0" dirty="0">
              <a:ln>
                <a:noFill/>
              </a:ln>
              <a:solidFill>
                <a:schemeClr val="tx2"/>
              </a:solidFill>
              <a:effectLst>
                <a:outerShdw blurRad="38100" dist="38100" dir="2700000" algn="tl">
                  <a:srgbClr val="000000"/>
                </a:outerShdw>
              </a:effectLst>
              <a:uLnTx/>
              <a:uFillTx/>
              <a:latin typeface="Franklin Gothic Book" pitchFamily="34" charset="0"/>
              <a:ea typeface="+mj-ea"/>
              <a:cs typeface="B Nazanin" pitchFamily="2" charset="-78"/>
            </a:endParaRPr>
          </a:p>
        </p:txBody>
      </p:sp>
      <p:pic>
        <p:nvPicPr>
          <p:cNvPr id="7" name="Picture 6" descr="logo"/>
          <p:cNvPicPr/>
          <p:nvPr/>
        </p:nvPicPr>
        <p:blipFill>
          <a:blip r:embed="rId3"/>
          <a:srcRect/>
          <a:stretch>
            <a:fillRect/>
          </a:stretch>
        </p:blipFill>
        <p:spPr bwMode="auto">
          <a:xfrm>
            <a:off x="3786182" y="152400"/>
            <a:ext cx="1571636" cy="876300"/>
          </a:xfrm>
          <a:prstGeom prst="rect">
            <a:avLst/>
          </a:prstGeom>
          <a:noFill/>
          <a:ln w="9525">
            <a:noFill/>
            <a:miter lim="800000"/>
            <a:headEnd/>
            <a:tailEnd/>
          </a:ln>
        </p:spPr>
      </p:pic>
      <p:pic>
        <p:nvPicPr>
          <p:cNvPr id="8" name="Picture 6" descr="hands1"/>
          <p:cNvPicPr>
            <a:picLocks noChangeAspect="1" noChangeArrowheads="1"/>
          </p:cNvPicPr>
          <p:nvPr/>
        </p:nvPicPr>
        <p:blipFill>
          <a:blip r:embed="rId4"/>
          <a:srcRect/>
          <a:stretch>
            <a:fillRect/>
          </a:stretch>
        </p:blipFill>
        <p:spPr bwMode="auto">
          <a:xfrm>
            <a:off x="1692275" y="4429131"/>
            <a:ext cx="5327650" cy="2095493"/>
          </a:xfrm>
          <a:prstGeom prst="rect">
            <a:avLst/>
          </a:prstGeom>
          <a:noFill/>
          <a:ln w="9525">
            <a:noFill/>
            <a:miter lim="800000"/>
            <a:headEnd/>
            <a:tailEnd/>
          </a:ln>
        </p:spPr>
      </p:pic>
      <p:sp>
        <p:nvSpPr>
          <p:cNvPr id="9" name="Rectangle 2"/>
          <p:cNvSpPr txBox="1">
            <a:spLocks noChangeArrowheads="1"/>
          </p:cNvSpPr>
          <p:nvPr/>
        </p:nvSpPr>
        <p:spPr>
          <a:xfrm>
            <a:off x="295244" y="3505200"/>
            <a:ext cx="8643998" cy="91440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a-IR" sz="2000" b="1" i="0" u="none" strike="noStrike" kern="1200" cap="none" spc="0" normalizeH="0" baseline="0" noProof="0" dirty="0" smtClean="0">
              <a:ln>
                <a:noFill/>
              </a:ln>
              <a:solidFill>
                <a:schemeClr val="tx1"/>
              </a:solidFill>
              <a:effectLst/>
              <a:uLnTx/>
              <a:uFillTx/>
              <a:latin typeface="+mj-lt"/>
              <a:ea typeface="+mj-ea"/>
              <a:cs typeface="B Nazanin"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1" i="0" u="none" strike="noStrike" kern="1200" cap="none" spc="0" normalizeH="0" baseline="0" noProof="0" dirty="0" smtClean="0">
                <a:ln>
                  <a:noFill/>
                </a:ln>
                <a:solidFill>
                  <a:schemeClr val="tx1"/>
                </a:solidFill>
                <a:effectLst/>
                <a:uLnTx/>
                <a:uFillTx/>
                <a:latin typeface="+mj-lt"/>
                <a:ea typeface="+mj-ea"/>
                <a:cs typeface="B Nazanin" pitchFamily="2" charset="-78"/>
              </a:rPr>
              <a:t>تهیه</a:t>
            </a:r>
            <a:r>
              <a:rPr kumimoji="0" lang="fa-IR" sz="2400" b="1" i="0" u="none" strike="noStrike" kern="1200" cap="none" spc="0" normalizeH="0" noProof="0" dirty="0" smtClean="0">
                <a:ln>
                  <a:noFill/>
                </a:ln>
                <a:solidFill>
                  <a:schemeClr val="tx1"/>
                </a:solidFill>
                <a:effectLst/>
                <a:uLnTx/>
                <a:uFillTx/>
                <a:latin typeface="+mj-lt"/>
                <a:ea typeface="+mj-ea"/>
                <a:cs typeface="B Nazanin" pitchFamily="2" charset="-78"/>
              </a:rPr>
              <a:t> و تنظیم: دکتر حامد مرتضوی</a:t>
            </a:r>
          </a:p>
          <a:p>
            <a:pPr marL="0" marR="0" lvl="0" indent="0" algn="ctr" defTabSz="914400" rtl="1" eaLnBrk="1" fontAlgn="auto" latinLnBrk="0" hangingPunct="1">
              <a:lnSpc>
                <a:spcPct val="100000"/>
              </a:lnSpc>
              <a:spcBef>
                <a:spcPct val="0"/>
              </a:spcBef>
              <a:spcAft>
                <a:spcPts val="0"/>
              </a:spcAft>
              <a:buClrTx/>
              <a:buSzTx/>
              <a:buFontTx/>
              <a:buNone/>
              <a:tabLst/>
              <a:defRPr/>
            </a:pPr>
            <a:r>
              <a:rPr lang="fa-IR" sz="2000" b="1" baseline="0" dirty="0" smtClean="0">
                <a:latin typeface="+mj-lt"/>
                <a:ea typeface="+mj-ea"/>
                <a:cs typeface="B Nazanin" pitchFamily="2" charset="-78"/>
              </a:rPr>
              <a:t>استادیار</a:t>
            </a:r>
            <a:r>
              <a:rPr lang="fa-IR" sz="2000" b="1" dirty="0" smtClean="0">
                <a:latin typeface="+mj-lt"/>
                <a:ea typeface="+mj-ea"/>
                <a:cs typeface="B Nazanin" pitchFamily="2" charset="-78"/>
              </a:rPr>
              <a:t> گروه پرستاری سالمندی</a:t>
            </a:r>
            <a:r>
              <a:rPr kumimoji="0" lang="fa-IR" sz="2000" b="0" i="0" u="none" strike="noStrike" kern="1200" cap="none" spc="0" normalizeH="0" baseline="0" noProof="0" dirty="0" smtClean="0">
                <a:ln>
                  <a:noFill/>
                </a:ln>
                <a:solidFill>
                  <a:schemeClr val="tx1"/>
                </a:solidFill>
                <a:effectLst/>
                <a:uLnTx/>
                <a:uFillTx/>
                <a:latin typeface="+mj-lt"/>
                <a:ea typeface="+mj-ea"/>
                <a:cs typeface="B Nazanin"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Nazanin" pitchFamily="2" charset="-78"/>
              </a:rPr>
            </a:br>
            <a:endParaRPr kumimoji="0" lang="en-US" sz="2000" b="0" i="0" u="none" strike="noStrike" kern="1200" cap="none" spc="0" normalizeH="0" baseline="0" noProof="0" dirty="0">
              <a:ln>
                <a:noFill/>
              </a:ln>
              <a:solidFill>
                <a:schemeClr val="tx1"/>
              </a:solidFill>
              <a:effectLst/>
              <a:uLnTx/>
              <a:uFillTx/>
              <a:latin typeface="+mj-lt"/>
              <a:ea typeface="+mj-ea"/>
              <a:cs typeface="B Nazanin" pitchFamily="2" charset="-78"/>
            </a:endParaRPr>
          </a:p>
        </p:txBody>
      </p:sp>
    </p:spTree>
    <p:extLst>
      <p:ext uri="{BB962C8B-B14F-4D97-AF65-F5344CB8AC3E}">
        <p14:creationId xmlns:p14="http://schemas.microsoft.com/office/powerpoint/2010/main" val="38205463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dirty="0" smtClean="0">
                <a:cs typeface="B Mitra" pitchFamily="2" charset="-78"/>
              </a:rPr>
              <a:t>وضعیت عملکردی به عنوان </a:t>
            </a:r>
            <a:r>
              <a:rPr lang="fa-IR" dirty="0" smtClean="0">
                <a:solidFill>
                  <a:srgbClr val="7030A0"/>
                </a:solidFill>
                <a:cs typeface="B Mitra" pitchFamily="2" charset="-78"/>
              </a:rPr>
              <a:t>"توانایی فرد برای اجرای تکالیف و به انجام رسانیدن نقش های اجتماعی ای که همراه با زندگی روزانه در میان محدوده ی وسیعی از پیچیدگی ها است" </a:t>
            </a:r>
            <a:r>
              <a:rPr lang="fa-IR" dirty="0" smtClean="0">
                <a:cs typeface="B Mitra" pitchFamily="2" charset="-78"/>
              </a:rPr>
              <a:t>تعریف می شود. </a:t>
            </a:r>
          </a:p>
          <a:p>
            <a:pPr algn="just" rtl="1">
              <a:lnSpc>
                <a:spcPct val="150000"/>
              </a:lnSpc>
            </a:pPr>
            <a:r>
              <a:rPr lang="fa-IR" dirty="0" smtClean="0">
                <a:cs typeface="B Mitra" pitchFamily="2" charset="-78"/>
              </a:rPr>
              <a:t>ارزیابی وضعیت شناختی به اهداف مختلفی صورت می گیرد. کلینیسین ها آنها را به منظور ایجاد خط مبنا، مانیتور کردن دوره ی درمان، یا برای اهداف تشخیصی به کار می برند.</a:t>
            </a:r>
            <a:endParaRPr lang="en-US"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extLst>
      <p:ext uri="{BB962C8B-B14F-4D97-AF65-F5344CB8AC3E}">
        <p14:creationId xmlns:p14="http://schemas.microsoft.com/office/powerpoint/2010/main" val="3180405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467544" y="1772816"/>
            <a:ext cx="8424936" cy="4248472"/>
          </a:xfrm>
        </p:spPr>
        <p:txBody>
          <a:bodyPr>
            <a:noAutofit/>
          </a:bodyPr>
          <a:lstStyle/>
          <a:p>
            <a:pPr lvl="0" algn="just" rtl="1">
              <a:lnSpc>
                <a:spcPct val="150000"/>
              </a:lnSpc>
            </a:pP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در حدود </a:t>
            </a:r>
            <a:r>
              <a:rPr lang="fa-IR" b="1" dirty="0" smtClean="0">
                <a:solidFill>
                  <a:srgbClr val="FF0000"/>
                </a:solidFill>
                <a:effectLst>
                  <a:outerShdw blurRad="31750" dist="25400" dir="5400000" algn="tl" rotWithShape="0">
                    <a:srgbClr val="000000">
                      <a:alpha val="25000"/>
                    </a:srgbClr>
                  </a:outerShdw>
                </a:effectLst>
                <a:latin typeface="+mj-lt"/>
                <a:ea typeface="+mj-ea"/>
                <a:cs typeface="B Nazanin" pitchFamily="2" charset="-78"/>
              </a:rPr>
              <a:t>یک سوم از جامعه سالمندان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و بیش از </a:t>
            </a:r>
            <a:r>
              <a:rPr lang="fa-IR" b="1" dirty="0" smtClean="0">
                <a:solidFill>
                  <a:srgbClr val="FF0000"/>
                </a:solidFill>
                <a:effectLst>
                  <a:outerShdw blurRad="31750" dist="25400" dir="5400000" algn="tl" rotWithShape="0">
                    <a:srgbClr val="000000">
                      <a:alpha val="25000"/>
                    </a:srgbClr>
                  </a:outerShdw>
                </a:effectLst>
                <a:latin typeface="+mj-lt"/>
                <a:ea typeface="+mj-ea"/>
                <a:cs typeface="B Nazanin" pitchFamily="2" charset="-78"/>
              </a:rPr>
              <a:t>نیمی از کسانی که در مجموعه های مراقبتی طولانی مدت</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خانه سالمندان) زندگی می کنند، </a:t>
            </a:r>
            <a:r>
              <a:rPr lang="fa-IR" b="1" dirty="0" smtClean="0">
                <a:solidFill>
                  <a:srgbClr val="FF0000"/>
                </a:solidFill>
                <a:effectLst>
                  <a:outerShdw blurRad="31750" dist="25400" dir="5400000" algn="tl" rotWithShape="0">
                    <a:srgbClr val="000000">
                      <a:alpha val="25000"/>
                    </a:srgbClr>
                  </a:outerShdw>
                </a:effectLst>
                <a:latin typeface="+mj-lt"/>
                <a:ea typeface="+mj-ea"/>
                <a:cs typeface="B Nazanin" pitchFamily="2" charset="-78"/>
              </a:rPr>
              <a:t>هر سال تجربه سقوط دارند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و نیمی از کسانی که تجربه سقوط دارند، بیش از یک بار آن را تجربه می کنند.</a:t>
            </a:r>
            <a:endParaRPr lang="en-US"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10" name="Picture 2" descr="http://www.insidermedicine.com/Images/Video/Thumbnail/PRE4354.jpg"/>
          <p:cNvPicPr>
            <a:picLocks noChangeAspect="1" noChangeArrowheads="1"/>
          </p:cNvPicPr>
          <p:nvPr/>
        </p:nvPicPr>
        <p:blipFill>
          <a:blip r:embed="rId3" cstate="print"/>
          <a:srcRect/>
          <a:stretch>
            <a:fillRect/>
          </a:stretch>
        </p:blipFill>
        <p:spPr bwMode="auto">
          <a:xfrm>
            <a:off x="251520" y="44624"/>
            <a:ext cx="1879624" cy="1226988"/>
          </a:xfrm>
          <a:prstGeom prst="rect">
            <a:avLst/>
          </a:prstGeom>
          <a:noFill/>
          <a:ln w="9525">
            <a:noFill/>
            <a:miter lim="800000"/>
            <a:headEnd/>
            <a:tailEnd/>
          </a:ln>
        </p:spPr>
      </p:pic>
    </p:spTree>
    <p:extLst>
      <p:ext uri="{BB962C8B-B14F-4D97-AF65-F5344CB8AC3E}">
        <p14:creationId xmlns:p14="http://schemas.microsoft.com/office/powerpoint/2010/main" val="400864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dirty="0" smtClean="0">
                <a:cs typeface="B Mitra" pitchFamily="2" charset="-78"/>
              </a:rPr>
              <a:t>آزمایش عملکرد ممکنست به سه سطح تقسیم شود: </a:t>
            </a:r>
          </a:p>
          <a:p>
            <a:pPr algn="just" rtl="1">
              <a:lnSpc>
                <a:spcPct val="150000"/>
              </a:lnSpc>
            </a:pPr>
            <a:r>
              <a:rPr lang="fa-IR" sz="2800" dirty="0" smtClean="0">
                <a:cs typeface="B Mitra" pitchFamily="2" charset="-78"/>
              </a:rPr>
              <a:t>فعالیت های پایه ای زندگی روزانه</a:t>
            </a:r>
            <a:r>
              <a:rPr lang="en-US" sz="2800" dirty="0" smtClean="0">
                <a:cs typeface="B Mitra" pitchFamily="2" charset="-78"/>
              </a:rPr>
              <a:t> (BADL)</a:t>
            </a:r>
            <a:r>
              <a:rPr lang="fa-IR" sz="2800" dirty="0" smtClean="0">
                <a:cs typeface="B Mitra" pitchFamily="2" charset="-78"/>
              </a:rPr>
              <a:t>، فعالیت های ابزاری زندگی روزانه</a:t>
            </a:r>
            <a:r>
              <a:rPr lang="en-US" sz="2800" dirty="0" smtClean="0">
                <a:cs typeface="B Mitra" pitchFamily="2" charset="-78"/>
              </a:rPr>
              <a:t>(IADL)</a:t>
            </a:r>
            <a:r>
              <a:rPr lang="fa-IR" sz="2800" dirty="0" smtClean="0">
                <a:cs typeface="B Mitra" pitchFamily="2" charset="-78"/>
              </a:rPr>
              <a:t>  و فعالیت های پیشرفته زندگی روزانه </a:t>
            </a:r>
            <a:r>
              <a:rPr lang="en-US" sz="2800" dirty="0" smtClean="0">
                <a:cs typeface="B Mitra" pitchFamily="2" charset="-78"/>
              </a:rPr>
              <a:t>(AADL)</a:t>
            </a:r>
            <a:r>
              <a:rPr lang="fa-IR" sz="2800" dirty="0" smtClean="0">
                <a:cs typeface="B Mitra" pitchFamily="2" charset="-78"/>
              </a:rPr>
              <a:t>. </a:t>
            </a:r>
          </a:p>
          <a:p>
            <a:pPr algn="just" rtl="1">
              <a:lnSpc>
                <a:spcPct val="150000"/>
              </a:lnSpc>
            </a:pPr>
            <a:r>
              <a:rPr lang="fa-IR" sz="2800" dirty="0" smtClean="0">
                <a:cs typeface="B Mitra" pitchFamily="2" charset="-78"/>
              </a:rPr>
              <a:t>فعالیت های پایه ای </a:t>
            </a:r>
            <a:r>
              <a:rPr lang="fa-IR" sz="2800" dirty="0" smtClean="0">
                <a:solidFill>
                  <a:srgbClr val="7030A0"/>
                </a:solidFill>
                <a:cs typeface="B Mitra" pitchFamily="2" charset="-78"/>
              </a:rPr>
              <a:t>زندگی روزانه به آن فعالیت هایی برمیگردد که برای حفظ وضعیت زندگی مستقل ضروری </a:t>
            </a:r>
            <a:r>
              <a:rPr lang="fa-IR" sz="2800" dirty="0" smtClean="0">
                <a:cs typeface="B Mitra" pitchFamily="2" charset="-78"/>
              </a:rPr>
              <a:t>هستند، اما کافی نیستند. </a:t>
            </a:r>
            <a:r>
              <a:rPr lang="en-US" sz="2800" dirty="0" smtClean="0">
                <a:cs typeface="B Mitra" pitchFamily="2" charset="-78"/>
              </a:rPr>
              <a:t>Katz</a:t>
            </a:r>
            <a:r>
              <a:rPr lang="fa-IR" sz="2800" dirty="0" smtClean="0">
                <a:cs typeface="B Mitra" pitchFamily="2" charset="-78"/>
              </a:rPr>
              <a:t>کتز و همکاران، تکالیف عملکردی پایه را این طور توصیف می کند: </a:t>
            </a:r>
            <a:r>
              <a:rPr lang="fa-IR" sz="2800" dirty="0" smtClean="0">
                <a:solidFill>
                  <a:srgbClr val="7030A0"/>
                </a:solidFill>
                <a:cs typeface="B Mitra" pitchFamily="2" charset="-78"/>
              </a:rPr>
              <a:t>غذا خوردن، حفظ اختیار دفع، جابه جا شدن، دستشویی رفتن، لباس پوشیدن، و حمام کردن</a:t>
            </a:r>
            <a:r>
              <a:rPr lang="fa-IR" sz="2800" dirty="0" smtClean="0">
                <a:cs typeface="B Mitra" pitchFamily="2" charset="-78"/>
              </a:rPr>
              <a:t>. افراد دارای چندین دیسفانکشن در این سطح به طور معناداری به حمایت در خانه، مثل مراقبت 24 ساعته، یا پذیرش در خانه سالمندان نیاز دارند.</a:t>
            </a:r>
            <a:endParaRPr lang="en-US" sz="2800"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extLst>
      <p:ext uri="{BB962C8B-B14F-4D97-AF65-F5344CB8AC3E}">
        <p14:creationId xmlns:p14="http://schemas.microsoft.com/office/powerpoint/2010/main" val="4008163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dirty="0" smtClean="0">
                <a:cs typeface="B Mitra" pitchFamily="2" charset="-78"/>
              </a:rPr>
              <a:t>فعالیت های ابزاری زندگی روزانه، سطح پیچیده تری از فعالیت هستند که برای نگهداری امور خانگی مستقل ضروری اند. اینها شامل </a:t>
            </a:r>
            <a:r>
              <a:rPr lang="fa-IR" dirty="0" smtClean="0">
                <a:solidFill>
                  <a:srgbClr val="7030A0"/>
                </a:solidFill>
                <a:cs typeface="B Mitra" pitchFamily="2" charset="-78"/>
              </a:rPr>
              <a:t>تکالیفی مانند پرداخت قبوض، مصرف داروها، خرید رفتن و آماده کردن غذا </a:t>
            </a:r>
            <a:r>
              <a:rPr lang="fa-IR" dirty="0" smtClean="0">
                <a:cs typeface="B Mitra" pitchFamily="2" charset="-78"/>
              </a:rPr>
              <a:t>هستند.</a:t>
            </a:r>
          </a:p>
          <a:p>
            <a:pPr algn="just" rtl="1">
              <a:lnSpc>
                <a:spcPct val="150000"/>
              </a:lnSpc>
            </a:pPr>
            <a:r>
              <a:rPr lang="fa-IR" dirty="0" smtClean="0">
                <a:cs typeface="B Mitra" pitchFamily="2" charset="-78"/>
              </a:rPr>
              <a:t> افراد با چندین نقص در این حیطه ها معمولا به زندگی کمکی، خدمات مبتنی بر جامعه گسترده، یا برخی حمایت های داخل خانه نیاز دارند.</a:t>
            </a:r>
          </a:p>
          <a:p>
            <a:pPr algn="just" rtl="1">
              <a:lnSpc>
                <a:spcPct val="150000"/>
              </a:lnSpc>
            </a:pPr>
            <a:r>
              <a:rPr lang="fa-IR" dirty="0" smtClean="0">
                <a:cs typeface="B Mitra" pitchFamily="2" charset="-78"/>
              </a:rPr>
              <a:t> در این سطح، فرصت و انگیزه، مشارکت کنندگان مهمی در حفظ فانکشن هستند.</a:t>
            </a:r>
            <a:endParaRPr lang="en-US"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extLst>
      <p:ext uri="{BB962C8B-B14F-4D97-AF65-F5344CB8AC3E}">
        <p14:creationId xmlns:p14="http://schemas.microsoft.com/office/powerpoint/2010/main" val="1646401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400" dirty="0" smtClean="0">
                <a:cs typeface="B Mitra" pitchFamily="2" charset="-78"/>
              </a:rPr>
              <a:t>بالاترین سطح فعالیت به وسیله ی </a:t>
            </a:r>
            <a:r>
              <a:rPr lang="en-US" sz="2400" dirty="0" smtClean="0">
                <a:solidFill>
                  <a:srgbClr val="7030A0"/>
                </a:solidFill>
                <a:cs typeface="B Mitra" pitchFamily="2" charset="-78"/>
              </a:rPr>
              <a:t>AADL</a:t>
            </a:r>
            <a:r>
              <a:rPr lang="fa-IR" sz="2400" dirty="0" smtClean="0">
                <a:cs typeface="B Mitra" pitchFamily="2" charset="-78"/>
              </a:rPr>
              <a:t> بیان می شود. این تکالیفی مانند </a:t>
            </a:r>
            <a:r>
              <a:rPr lang="fa-IR" sz="2400" dirty="0" smtClean="0">
                <a:solidFill>
                  <a:srgbClr val="7030A0"/>
                </a:solidFill>
                <a:cs typeface="B Mitra" pitchFamily="2" charset="-78"/>
              </a:rPr>
              <a:t>کارکردن، شرکت کردن در سرویس های مذهبی، داوطلب شدن و حفظ سرگرمی </a:t>
            </a:r>
            <a:r>
              <a:rPr lang="fa-IR" sz="2400" dirty="0" smtClean="0">
                <a:cs typeface="B Mitra" pitchFamily="2" charset="-78"/>
              </a:rPr>
              <a:t>هاست که پیچیده ترین ها هستند و به بالاترین سطح توانایی های چندگانه برای کامل شدن نیاز دارند و بنابراین نسبت به تغییرات وضعیت سلامتی حساس ترین هستند.</a:t>
            </a:r>
            <a:endParaRPr lang="en-US" sz="2400" dirty="0" smtClean="0">
              <a:cs typeface="B Mitra" pitchFamily="2" charset="-78"/>
            </a:endParaRPr>
          </a:p>
          <a:p>
            <a:pPr algn="just" rtl="1">
              <a:lnSpc>
                <a:spcPct val="150000"/>
              </a:lnSpc>
            </a:pPr>
            <a:r>
              <a:rPr lang="fa-IR" sz="2400" dirty="0" smtClean="0">
                <a:cs typeface="B Mitra" pitchFamily="2" charset="-78"/>
              </a:rPr>
              <a:t>اندازه گیری های </a:t>
            </a:r>
            <a:r>
              <a:rPr lang="fa-IR" sz="2400" dirty="0" smtClean="0">
                <a:solidFill>
                  <a:srgbClr val="7030A0"/>
                </a:solidFill>
                <a:cs typeface="B Mitra" pitchFamily="2" charset="-78"/>
              </a:rPr>
              <a:t>مبتنی بر عملکرد  وضعیت فانکشنال</a:t>
            </a:r>
            <a:r>
              <a:rPr lang="fa-IR" sz="2400" dirty="0" smtClean="0">
                <a:cs typeface="B Mitra" pitchFamily="2" charset="-78"/>
              </a:rPr>
              <a:t>، اطلاعات تشخيصی مفیدی فراهم می کند. چندین ابزار ایجاد شده اند مثل آنهایی که بر عملکرد اندام انتهایی پایینی متمرکزند( </a:t>
            </a:r>
            <a:r>
              <a:rPr lang="fa-IR" sz="2400" dirty="0" smtClean="0">
                <a:solidFill>
                  <a:srgbClr val="7030A0"/>
                </a:solidFill>
                <a:cs typeface="B Mitra" pitchFamily="2" charset="-78"/>
              </a:rPr>
              <a:t>مثل تعادل ایستادن، سرعت راه رفتن، و بلند شدن از صندلی</a:t>
            </a:r>
            <a:r>
              <a:rPr lang="fa-IR" sz="2400" dirty="0" smtClean="0">
                <a:cs typeface="B Mitra" pitchFamily="2" charset="-78"/>
              </a:rPr>
              <a:t>) و آنهایی که اندام های انتهایی فوقانی را شامل می شوند. این ابزارها کاهش </a:t>
            </a:r>
            <a:r>
              <a:rPr lang="fa-IR" sz="2400" dirty="0" smtClean="0">
                <a:solidFill>
                  <a:srgbClr val="7030A0"/>
                </a:solidFill>
                <a:cs typeface="B Mitra" pitchFamily="2" charset="-78"/>
              </a:rPr>
              <a:t>عملکرد، موسسه ای شدن و مرگ و میر </a:t>
            </a:r>
            <a:r>
              <a:rPr lang="fa-IR" sz="2400" dirty="0" smtClean="0">
                <a:cs typeface="B Mitra" pitchFamily="2" charset="-78"/>
              </a:rPr>
              <a:t>را پیش بینی می کنند.</a:t>
            </a:r>
            <a:endParaRPr lang="en-US" sz="2400"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spTree>
    <p:extLst>
      <p:ext uri="{BB962C8B-B14F-4D97-AF65-F5344CB8AC3E}">
        <p14:creationId xmlns:p14="http://schemas.microsoft.com/office/powerpoint/2010/main" val="3027341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fontScale="90000"/>
          </a:bodyPr>
          <a:lstStyle/>
          <a:p>
            <a:pPr rtl="1"/>
            <a:r>
              <a:rPr lang="fa-IR" sz="3200" b="1" dirty="0" smtClean="0">
                <a:cs typeface="B Mitra" pitchFamily="2" charset="-78"/>
              </a:rPr>
              <a:t/>
            </a:r>
            <a:br>
              <a:rPr lang="fa-IR" sz="3200" b="1" dirty="0" smtClean="0">
                <a:cs typeface="B Mitra" pitchFamily="2" charset="-78"/>
              </a:rPr>
            </a:br>
            <a:r>
              <a:rPr lang="fa-IR" sz="3200" b="1" dirty="0" smtClean="0">
                <a:cs typeface="B Mitra" pitchFamily="2" charset="-78"/>
              </a:rPr>
              <a:t> دامنه ارزیابی سالمندان: وضعیت عملکردی</a:t>
            </a:r>
            <a:r>
              <a:rPr lang="en-US" sz="3600" dirty="0" smtClean="0"/>
              <a:t/>
            </a:r>
            <a:br>
              <a:rPr lang="en-US" sz="3600" dirty="0" smtClean="0"/>
            </a:br>
            <a:endParaRPr lang="en-US" sz="3600" dirty="0">
              <a:latin typeface="Franklin Gothic Book" pitchFamily="34" charset="0"/>
              <a:cs typeface="B Nazanin" pitchFamily="2" charset="-78"/>
            </a:endParaRPr>
          </a:p>
        </p:txBody>
      </p:sp>
      <p:sp>
        <p:nvSpPr>
          <p:cNvPr id="10243" name="Rectangle 3"/>
          <p:cNvSpPr>
            <a:spLocks noGrp="1" noChangeArrowheads="1"/>
          </p:cNvSpPr>
          <p:nvPr>
            <p:ph idx="1"/>
          </p:nvPr>
        </p:nvSpPr>
        <p:spPr>
          <a:xfrm>
            <a:off x="0" y="1142984"/>
            <a:ext cx="9144000" cy="5715016"/>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endParaRPr lang="en-US" sz="2400" dirty="0">
              <a:cs typeface="B Mitra" pitchFamily="2" charset="-78"/>
            </a:endParaRPr>
          </a:p>
        </p:txBody>
      </p:sp>
      <p:pic>
        <p:nvPicPr>
          <p:cNvPr id="5" name="Picture 14" descr="http://www.dourbin.net/dourbinsd_content/media/image/2006/10/3836_thum.jpeg"/>
          <p:cNvPicPr>
            <a:picLocks noChangeAspect="1" noChangeArrowheads="1"/>
          </p:cNvPicPr>
          <p:nvPr/>
        </p:nvPicPr>
        <p:blipFill>
          <a:blip r:embed="rId3"/>
          <a:srcRect/>
          <a:stretch>
            <a:fillRect/>
          </a:stretch>
        </p:blipFill>
        <p:spPr bwMode="auto">
          <a:xfrm>
            <a:off x="71406" y="71414"/>
            <a:ext cx="1428728" cy="1143008"/>
          </a:xfrm>
          <a:prstGeom prst="rect">
            <a:avLst/>
          </a:prstGeom>
          <a:noFill/>
        </p:spPr>
      </p:pic>
      <p:graphicFrame>
        <p:nvGraphicFramePr>
          <p:cNvPr id="6" name="Table 5"/>
          <p:cNvGraphicFramePr>
            <a:graphicFrameLocks noGrp="1"/>
          </p:cNvGraphicFramePr>
          <p:nvPr/>
        </p:nvGraphicFramePr>
        <p:xfrm>
          <a:off x="571472" y="1397000"/>
          <a:ext cx="8215370" cy="5175270"/>
        </p:xfrm>
        <a:graphic>
          <a:graphicData uri="http://schemas.openxmlformats.org/drawingml/2006/table">
            <a:tbl>
              <a:tblPr firstRow="1" bandRow="1">
                <a:tableStyleId>{5C22544A-7EE6-4342-B048-85BDC9FD1C3A}</a:tableStyleId>
              </a:tblPr>
              <a:tblGrid>
                <a:gridCol w="4107685"/>
                <a:gridCol w="4107685"/>
              </a:tblGrid>
              <a:tr h="575030">
                <a:tc>
                  <a:txBody>
                    <a:bodyPr/>
                    <a:lstStyle/>
                    <a:p>
                      <a:pPr algn="ctr" rtl="1">
                        <a:lnSpc>
                          <a:spcPct val="150000"/>
                        </a:lnSpc>
                        <a:spcAft>
                          <a:spcPts val="0"/>
                        </a:spcAft>
                      </a:pPr>
                      <a:r>
                        <a:rPr lang="fa-IR" sz="2000" b="1" dirty="0">
                          <a:latin typeface="Arial"/>
                          <a:ea typeface="Calibri"/>
                          <a:cs typeface="B Mitra"/>
                        </a:rPr>
                        <a:t>کاربرد وسایل در زندگی روزمره</a:t>
                      </a:r>
                      <a:r>
                        <a:rPr lang="en-US" sz="2000" b="1" dirty="0">
                          <a:latin typeface="Arial"/>
                          <a:ea typeface="Calibri"/>
                          <a:cs typeface="B Mitra"/>
                        </a:rPr>
                        <a:t>(IADL)</a:t>
                      </a:r>
                      <a:endParaRPr lang="en-US" sz="1600" b="1" dirty="0">
                        <a:latin typeface="Calibri"/>
                        <a:ea typeface="Calibri"/>
                        <a:cs typeface="Arial"/>
                      </a:endParaRPr>
                    </a:p>
                  </a:txBody>
                  <a:tcPr marL="68580" marR="68580" marT="0" marB="0"/>
                </a:tc>
                <a:tc>
                  <a:txBody>
                    <a:bodyPr/>
                    <a:lstStyle/>
                    <a:p>
                      <a:pPr algn="ctr" rtl="1">
                        <a:lnSpc>
                          <a:spcPct val="150000"/>
                        </a:lnSpc>
                        <a:spcAft>
                          <a:spcPts val="0"/>
                        </a:spcAft>
                      </a:pPr>
                      <a:r>
                        <a:rPr lang="fa-IR" sz="2000" b="1" dirty="0">
                          <a:latin typeface="Arial"/>
                          <a:ea typeface="Calibri"/>
                          <a:cs typeface="B Mitra"/>
                        </a:rPr>
                        <a:t>فعالیت های زندگی روزمره</a:t>
                      </a:r>
                      <a:r>
                        <a:rPr lang="en-US" sz="2000" b="1" dirty="0">
                          <a:latin typeface="Arial"/>
                          <a:ea typeface="Calibri"/>
                          <a:cs typeface="B Mitra"/>
                        </a:rPr>
                        <a:t> (ADL)</a:t>
                      </a:r>
                      <a:endParaRPr lang="en-US" sz="1600" b="1" dirty="0">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مدیریت داروها</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حمام کردن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خرید خوار و بار</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لباس پوشیدن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آماده کردن غذا</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دستشویی رفتن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استفاده از تلفن</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جابه جا شدن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رانندگی کردن و حمل و نقل</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لباس پوشیدن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مدیریت امور مالی</a:t>
                      </a:r>
                      <a:endParaRPr lang="en-US" sz="1600" b="1">
                        <a:latin typeface="Calibri"/>
                        <a:ea typeface="Calibri"/>
                        <a:cs typeface="Arial"/>
                      </a:endParaRPr>
                    </a:p>
                  </a:txBody>
                  <a:tcPr marL="68580" marR="68580" marT="0" marB="0"/>
                </a:tc>
                <a:tc>
                  <a:txBody>
                    <a:bodyPr/>
                    <a:lstStyle/>
                    <a:p>
                      <a:pPr algn="ctr">
                        <a:lnSpc>
                          <a:spcPct val="150000"/>
                        </a:lnSpc>
                        <a:spcAft>
                          <a:spcPts val="0"/>
                        </a:spcAft>
                      </a:pPr>
                      <a:r>
                        <a:rPr lang="fa-IR" sz="2000" b="1">
                          <a:latin typeface="Arial"/>
                          <a:ea typeface="Calibri"/>
                          <a:cs typeface="B Mitra"/>
                        </a:rPr>
                        <a:t>غذا خوردن</a:t>
                      </a:r>
                      <a:endParaRPr lang="en-US" sz="1600" b="1">
                        <a:latin typeface="Calibri"/>
                        <a:ea typeface="Calibri"/>
                        <a:cs typeface="Arial"/>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خانه داری</a:t>
                      </a:r>
                      <a:endParaRPr lang="en-US" sz="1600" b="1">
                        <a:latin typeface="Calibri"/>
                        <a:ea typeface="Calibri"/>
                        <a:cs typeface="Arial"/>
                      </a:endParaRPr>
                    </a:p>
                  </a:txBody>
                  <a:tcPr marL="68580" marR="68580" marT="0" marB="0"/>
                </a:tc>
                <a:tc>
                  <a:txBody>
                    <a:bodyPr/>
                    <a:lstStyle/>
                    <a:p>
                      <a:pPr algn="ctr">
                        <a:lnSpc>
                          <a:spcPct val="150000"/>
                        </a:lnSpc>
                        <a:spcAft>
                          <a:spcPts val="0"/>
                        </a:spcAft>
                      </a:pPr>
                      <a:endParaRPr lang="en-US" sz="2000" b="1">
                        <a:latin typeface="Arial"/>
                        <a:ea typeface="Calibri"/>
                        <a:cs typeface="B Mitra"/>
                      </a:endParaRPr>
                    </a:p>
                  </a:txBody>
                  <a:tcPr marL="68580" marR="68580" marT="0" marB="0"/>
                </a:tc>
              </a:tr>
              <a:tr h="575030">
                <a:tc>
                  <a:txBody>
                    <a:bodyPr/>
                    <a:lstStyle/>
                    <a:p>
                      <a:pPr algn="ctr">
                        <a:lnSpc>
                          <a:spcPct val="150000"/>
                        </a:lnSpc>
                        <a:spcAft>
                          <a:spcPts val="0"/>
                        </a:spcAft>
                      </a:pPr>
                      <a:r>
                        <a:rPr lang="fa-IR" sz="2000" b="1">
                          <a:latin typeface="Arial"/>
                          <a:ea typeface="Calibri"/>
                          <a:cs typeface="B Mitra"/>
                        </a:rPr>
                        <a:t>شستشوی لباس ها</a:t>
                      </a:r>
                      <a:endParaRPr lang="en-US" sz="1600" b="1">
                        <a:latin typeface="Calibri"/>
                        <a:ea typeface="Calibri"/>
                        <a:cs typeface="Arial"/>
                      </a:endParaRPr>
                    </a:p>
                  </a:txBody>
                  <a:tcPr marL="68580" marR="68580" marT="0" marB="0"/>
                </a:tc>
                <a:tc>
                  <a:txBody>
                    <a:bodyPr/>
                    <a:lstStyle/>
                    <a:p>
                      <a:pPr algn="ctr">
                        <a:lnSpc>
                          <a:spcPct val="150000"/>
                        </a:lnSpc>
                        <a:spcAft>
                          <a:spcPts val="0"/>
                        </a:spcAft>
                      </a:pPr>
                      <a:endParaRPr lang="en-US" sz="2000" b="1" dirty="0">
                        <a:latin typeface="Arial"/>
                        <a:ea typeface="Calibri"/>
                        <a:cs typeface="B Mitra"/>
                      </a:endParaRPr>
                    </a:p>
                  </a:txBody>
                  <a:tcPr marL="68580" marR="68580" marT="0" marB="0"/>
                </a:tc>
              </a:tr>
            </a:tbl>
          </a:graphicData>
        </a:graphic>
      </p:graphicFrame>
    </p:spTree>
    <p:extLst>
      <p:ext uri="{BB962C8B-B14F-4D97-AF65-F5344CB8AC3E}">
        <p14:creationId xmlns:p14="http://schemas.microsoft.com/office/powerpoint/2010/main" val="635730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914400"/>
            <a:ext cx="9144000" cy="594360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endParaRPr lang="en-US" dirty="0">
              <a:cs typeface="B Nazanin" pitchFamily="2" charset="-78"/>
            </a:endParaRPr>
          </a:p>
        </p:txBody>
      </p:sp>
      <p:graphicFrame>
        <p:nvGraphicFramePr>
          <p:cNvPr id="6" name="Table 5"/>
          <p:cNvGraphicFramePr>
            <a:graphicFrameLocks noGrp="1"/>
          </p:cNvGraphicFramePr>
          <p:nvPr/>
        </p:nvGraphicFramePr>
        <p:xfrm>
          <a:off x="228600" y="609600"/>
          <a:ext cx="8763000" cy="6248400"/>
        </p:xfrm>
        <a:graphic>
          <a:graphicData uri="http://schemas.openxmlformats.org/drawingml/2006/table">
            <a:tbl>
              <a:tblPr firstRow="1" bandRow="1">
                <a:tableStyleId>{5C22544A-7EE6-4342-B048-85BDC9FD1C3A}</a:tableStyleId>
              </a:tblPr>
              <a:tblGrid>
                <a:gridCol w="8763000"/>
              </a:tblGrid>
              <a:tr h="6248400">
                <a:tc>
                  <a:txBody>
                    <a:bodyPr/>
                    <a:lstStyle/>
                    <a:p>
                      <a:pPr algn="just" rtl="1">
                        <a:lnSpc>
                          <a:spcPct val="150000"/>
                        </a:lnSpc>
                      </a:pPr>
                      <a:r>
                        <a:rPr lang="fa-IR" sz="2000" b="1" kern="1200" dirty="0" smtClean="0">
                          <a:solidFill>
                            <a:schemeClr val="lt1"/>
                          </a:solidFill>
                          <a:latin typeface="+mn-lt"/>
                          <a:ea typeface="+mn-ea"/>
                          <a:cs typeface="B Nazanin" pitchFamily="2" charset="-78"/>
                        </a:rPr>
                        <a:t>انجمن سالمندی آمریکا(2005) بیان می کند:</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بیماران سالمند دارای تاریخچه:</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 مشكلات در فعاليتهاي اصلي زندگي روزمره</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-افتادن</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-بی اختیاری در دفع ادرار و مدفوع</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 دمانس</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 افسردگی</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 دلیریوم</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 از دست دادن وزن</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 بستری شدن اخیر در بیمارستان یا بستری شدن های مکرر</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 زندگی با کمک مراقبین عضو خانواده و یا زندگی درخانه سالمندان</a:t>
                      </a:r>
                      <a:endParaRPr lang="en-US" sz="2000" b="1" kern="1200" dirty="0" smtClean="0">
                        <a:solidFill>
                          <a:schemeClr val="lt1"/>
                        </a:solidFill>
                        <a:latin typeface="+mn-lt"/>
                        <a:ea typeface="+mn-ea"/>
                        <a:cs typeface="B Nazanin" pitchFamily="2" charset="-78"/>
                      </a:endParaRPr>
                    </a:p>
                    <a:p>
                      <a:pPr algn="just" rtl="1">
                        <a:lnSpc>
                          <a:spcPct val="150000"/>
                        </a:lnSpc>
                      </a:pPr>
                      <a:r>
                        <a:rPr lang="fa-IR" sz="2000" b="1" kern="1200" dirty="0" smtClean="0">
                          <a:solidFill>
                            <a:schemeClr val="lt1"/>
                          </a:solidFill>
                          <a:latin typeface="+mn-lt"/>
                          <a:ea typeface="+mn-ea"/>
                          <a:cs typeface="B Nazanin" pitchFamily="2" charset="-78"/>
                        </a:rPr>
                        <a:t>سایر معیار ها: سن بالای 75 سال و تشخیص پزشکی بیماری های مزمن انسدادی و سکته مغزی و عروقی و ...</a:t>
                      </a:r>
                      <a:endParaRPr lang="en-US" sz="2000" dirty="0">
                        <a:cs typeface="B Nazanin" pitchFamily="2" charset="-78"/>
                      </a:endParaRPr>
                    </a:p>
                  </a:txBody>
                  <a:tcPr/>
                </a:tc>
              </a:tr>
            </a:tbl>
          </a:graphicData>
        </a:graphic>
      </p:graphicFrame>
      <p:sp>
        <p:nvSpPr>
          <p:cNvPr id="120833" name="Rectangle 1"/>
          <p:cNvSpPr>
            <a:spLocks noChangeArrowheads="1"/>
          </p:cNvSpPr>
          <p:nvPr/>
        </p:nvSpPr>
        <p:spPr bwMode="auto">
          <a:xfrm>
            <a:off x="1" y="13031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کادر2-1: معیارهای پیشنهادی برای بیماران در معرض ریسک و خطر بالا مناسب برای ارزیابی افراد سالمند</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91306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990600"/>
            <a:ext cx="8839200" cy="571500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b="1" dirty="0" smtClean="0">
                <a:solidFill>
                  <a:srgbClr val="7030A0"/>
                </a:solidFill>
                <a:cs typeface="B Nazanin" pitchFamily="2" charset="-78"/>
              </a:rPr>
              <a:t>هدف: </a:t>
            </a:r>
            <a:r>
              <a:rPr lang="fa-IR" sz="2800" b="1" dirty="0" smtClean="0">
                <a:cs typeface="B Nazanin" pitchFamily="2" charset="-78"/>
              </a:rPr>
              <a:t>این مقیاس توسط فیزیوتراپ ها آماده گردیده ویک ابزار استاندارد شده برای ارزیابی تحرک،</a:t>
            </a:r>
            <a:r>
              <a:rPr lang="en-US" sz="2800" b="1" dirty="0" smtClean="0">
                <a:cs typeface="B Nazanin" pitchFamily="2" charset="-78"/>
              </a:rPr>
              <a:t> </a:t>
            </a:r>
            <a:r>
              <a:rPr lang="fa-IR" sz="2800" b="1" dirty="0" smtClean="0">
                <a:cs typeface="B Nazanin" pitchFamily="2" charset="-78"/>
              </a:rPr>
              <a:t>در اکثر بیماران سالمندان آسیب پذیر(</a:t>
            </a:r>
            <a:r>
              <a:rPr lang="en-US" sz="2800" b="1" dirty="0" smtClean="0">
                <a:cs typeface="B Nazanin" pitchFamily="2" charset="-78"/>
              </a:rPr>
              <a:t>frail</a:t>
            </a:r>
            <a:r>
              <a:rPr lang="fa-IR" sz="2800" b="1" dirty="0" smtClean="0">
                <a:cs typeface="B Nazanin" pitchFamily="2" charset="-78"/>
              </a:rPr>
              <a:t>) می باشد.</a:t>
            </a:r>
            <a:endParaRPr lang="en-US" sz="2800" dirty="0" smtClean="0">
              <a:cs typeface="B Nazanin" pitchFamily="2" charset="-78"/>
            </a:endParaRPr>
          </a:p>
          <a:p>
            <a:pPr algn="just" rtl="1">
              <a:lnSpc>
                <a:spcPct val="150000"/>
              </a:lnSpc>
            </a:pPr>
            <a:r>
              <a:rPr lang="fa-IR" sz="2800" b="1" dirty="0" smtClean="0">
                <a:solidFill>
                  <a:srgbClr val="7030A0"/>
                </a:solidFill>
                <a:cs typeface="B Nazanin" pitchFamily="2" charset="-78"/>
              </a:rPr>
              <a:t>محتوا:</a:t>
            </a:r>
            <a:r>
              <a:rPr lang="en-US" sz="2800" b="1" dirty="0" smtClean="0">
                <a:solidFill>
                  <a:srgbClr val="7030A0"/>
                </a:solidFill>
                <a:cs typeface="B Nazanin" pitchFamily="2" charset="-78"/>
              </a:rPr>
              <a:t> </a:t>
            </a:r>
            <a:r>
              <a:rPr lang="fa-IR" sz="2800" b="1" dirty="0" smtClean="0">
                <a:cs typeface="B Nazanin" pitchFamily="2" charset="-78"/>
              </a:rPr>
              <a:t>این مقیاس 7 بعد عملکردی را ارزیابی می کند که شامل حرکت، تعادل، تغییرپوزیشن و تمام مهارتهای ذاتی که اجازه انجام فعالیت های روزانه زندگی را می دهند. حدااکثر نمره 20 می باشد و نمرات بالاتر نشان دهنده عملکرد بهتر می باشد.</a:t>
            </a:r>
            <a:endParaRPr lang="en-US" sz="2800" dirty="0">
              <a:cs typeface="B Nazanin" pitchFamily="2" charset="-78"/>
            </a:endParaRPr>
          </a:p>
        </p:txBody>
      </p:sp>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3200" b="1" dirty="0" smtClean="0">
                <a:cs typeface="B Nazanin" pitchFamily="2" charset="-78"/>
              </a:rPr>
              <a:t>مقیاس تحرک و پویایی سالمندان</a:t>
            </a:r>
            <a:endParaRPr lang="en-US" sz="3200" dirty="0">
              <a:cs typeface="B Nazanin" pitchFamily="2" charset="-78"/>
            </a:endParaRPr>
          </a:p>
        </p:txBody>
      </p:sp>
    </p:spTree>
    <p:extLst>
      <p:ext uri="{BB962C8B-B14F-4D97-AF65-F5344CB8AC3E}">
        <p14:creationId xmlns:p14="http://schemas.microsoft.com/office/powerpoint/2010/main" val="3415476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3200" b="1" dirty="0" smtClean="0">
                <a:cs typeface="B Nazanin" pitchFamily="2" charset="-78"/>
              </a:rPr>
              <a:t>مقیاس تحرک و پویایی سالمندان</a:t>
            </a:r>
            <a:endParaRPr lang="en-US" sz="3200" dirty="0">
              <a:cs typeface="B Nazanin" pitchFamily="2" charset="-78"/>
            </a:endParaRPr>
          </a:p>
        </p:txBody>
      </p:sp>
      <p:graphicFrame>
        <p:nvGraphicFramePr>
          <p:cNvPr id="6" name="Table 5"/>
          <p:cNvGraphicFramePr>
            <a:graphicFrameLocks noGrp="1"/>
          </p:cNvGraphicFramePr>
          <p:nvPr/>
        </p:nvGraphicFramePr>
        <p:xfrm>
          <a:off x="152400" y="990600"/>
          <a:ext cx="8763000" cy="5815109"/>
        </p:xfrm>
        <a:graphic>
          <a:graphicData uri="http://schemas.openxmlformats.org/drawingml/2006/table">
            <a:tbl>
              <a:tblPr firstRow="1" bandRow="1">
                <a:tableStyleId>{5C22544A-7EE6-4342-B048-85BDC9FD1C3A}</a:tableStyleId>
              </a:tblPr>
              <a:tblGrid>
                <a:gridCol w="4612105"/>
                <a:gridCol w="4150895"/>
              </a:tblGrid>
              <a:tr h="1524000">
                <a:tc>
                  <a:txBody>
                    <a:bodyPr/>
                    <a:lstStyle/>
                    <a:p>
                      <a:pPr algn="r" rtl="1"/>
                      <a:r>
                        <a:rPr lang="fa-IR" sz="1800" b="1" kern="1200" dirty="0" smtClean="0">
                          <a:solidFill>
                            <a:schemeClr val="lt1"/>
                          </a:solidFill>
                          <a:latin typeface="+mn-lt"/>
                          <a:ea typeface="+mn-ea"/>
                          <a:cs typeface="B Nazanin" pitchFamily="2" charset="-78"/>
                        </a:rPr>
                        <a:t>قدم زدن</a:t>
                      </a:r>
                    </a:p>
                    <a:p>
                      <a:pPr algn="r" rtl="1"/>
                      <a:r>
                        <a:rPr lang="fa-IR" sz="1600" b="1" kern="1200" dirty="0" smtClean="0">
                          <a:solidFill>
                            <a:schemeClr val="lt1"/>
                          </a:solidFill>
                          <a:latin typeface="+mn-lt"/>
                          <a:ea typeface="+mn-ea"/>
                          <a:cs typeface="B Nazanin" pitchFamily="2" charset="-78"/>
                        </a:rPr>
                        <a:t>3 عدم وابستگی به کمک عصا</a:t>
                      </a:r>
                    </a:p>
                    <a:p>
                      <a:pPr algn="r" rtl="1"/>
                      <a:r>
                        <a:rPr lang="fa-IR" sz="1600" b="1" kern="1200" dirty="0" smtClean="0">
                          <a:solidFill>
                            <a:schemeClr val="lt1"/>
                          </a:solidFill>
                          <a:latin typeface="+mn-lt"/>
                          <a:ea typeface="+mn-ea"/>
                          <a:cs typeface="B Nazanin" pitchFamily="2" charset="-78"/>
                        </a:rPr>
                        <a:t>2 عدم وابستگی به کمک واکر</a:t>
                      </a:r>
                    </a:p>
                    <a:p>
                      <a:pPr algn="r" rtl="1"/>
                      <a:r>
                        <a:rPr lang="fa-IR" sz="1600" b="1" kern="1200" dirty="0" smtClean="0">
                          <a:solidFill>
                            <a:schemeClr val="lt1"/>
                          </a:solidFill>
                          <a:latin typeface="+mn-lt"/>
                          <a:ea typeface="+mn-ea"/>
                          <a:cs typeface="B Nazanin" pitchFamily="2" charset="-78"/>
                        </a:rPr>
                        <a:t>1 تحرک با ابزارهای کمکی اما نامنطم و چرخش نامطمئن</a:t>
                      </a:r>
                    </a:p>
                    <a:p>
                      <a:pPr algn="r" rtl="1"/>
                      <a:r>
                        <a:rPr lang="fa-IR" sz="1600" b="1" kern="1200" dirty="0" smtClean="0">
                          <a:solidFill>
                            <a:schemeClr val="lt1"/>
                          </a:solidFill>
                          <a:latin typeface="+mn-lt"/>
                          <a:ea typeface="+mn-ea"/>
                          <a:cs typeface="B Nazanin" pitchFamily="2" charset="-78"/>
                        </a:rPr>
                        <a:t>0 نیاز به کمک یک شخص دیگر یا نظارت ثابت ومداوم</a:t>
                      </a:r>
                      <a:endParaRPr lang="en-US" sz="1600" dirty="0">
                        <a:cs typeface="B Nazanin" pitchFamily="2" charset="-78"/>
                      </a:endParaRPr>
                    </a:p>
                  </a:txBody>
                  <a:tcPr/>
                </a:tc>
                <a:tc>
                  <a:txBody>
                    <a:bodyPr/>
                    <a:lstStyle/>
                    <a:p>
                      <a:pPr algn="r" rtl="1"/>
                      <a:r>
                        <a:rPr lang="en-US" sz="1600" b="1" kern="1200" dirty="0" smtClean="0">
                          <a:solidFill>
                            <a:schemeClr val="lt1"/>
                          </a:solidFill>
                          <a:latin typeface="+mn-lt"/>
                          <a:ea typeface="+mn-ea"/>
                          <a:cs typeface="+mn-cs"/>
                        </a:rPr>
                        <a:t> </a:t>
                      </a:r>
                      <a:r>
                        <a:rPr lang="fa-IR" sz="1800" b="1" kern="1200" dirty="0" smtClean="0">
                          <a:solidFill>
                            <a:schemeClr val="lt1"/>
                          </a:solidFill>
                          <a:latin typeface="+mn-lt"/>
                          <a:ea typeface="+mn-ea"/>
                          <a:cs typeface="B Nazanin" pitchFamily="2" charset="-78"/>
                        </a:rPr>
                        <a:t>تغییر حالت ازخوابیده به نشسته </a:t>
                      </a:r>
                      <a:endParaRPr lang="fa-IR" sz="1600" b="1" kern="1200" dirty="0" smtClean="0">
                        <a:solidFill>
                          <a:schemeClr val="lt1"/>
                        </a:solidFill>
                        <a:latin typeface="+mn-lt"/>
                        <a:ea typeface="+mn-ea"/>
                        <a:cs typeface="B Nazanin" pitchFamily="2" charset="-78"/>
                      </a:endParaRPr>
                    </a:p>
                    <a:p>
                      <a:pPr algn="r" rtl="1"/>
                      <a:r>
                        <a:rPr lang="fa-IR" sz="1600" b="1" kern="1200" dirty="0" smtClean="0">
                          <a:solidFill>
                            <a:schemeClr val="lt1"/>
                          </a:solidFill>
                          <a:latin typeface="+mn-lt"/>
                          <a:ea typeface="+mn-ea"/>
                          <a:cs typeface="B Nazanin" pitchFamily="2" charset="-78"/>
                        </a:rPr>
                        <a:t>2 عدم وابستگی</a:t>
                      </a:r>
                    </a:p>
                    <a:p>
                      <a:pPr algn="r" rtl="1"/>
                      <a:r>
                        <a:rPr lang="fa-IR" sz="1600" b="1" kern="1200" dirty="0" smtClean="0">
                          <a:solidFill>
                            <a:schemeClr val="lt1"/>
                          </a:solidFill>
                          <a:latin typeface="+mn-lt"/>
                          <a:ea typeface="+mn-ea"/>
                          <a:cs typeface="B Nazanin" pitchFamily="2" charset="-78"/>
                        </a:rPr>
                        <a:t>1 نیاز به کمک یک شخص دیگر	</a:t>
                      </a:r>
                    </a:p>
                    <a:p>
                      <a:pPr algn="r" rtl="1"/>
                      <a:r>
                        <a:rPr lang="fa-IR" sz="1600" b="1" kern="1200" dirty="0" smtClean="0">
                          <a:solidFill>
                            <a:schemeClr val="lt1"/>
                          </a:solidFill>
                          <a:latin typeface="+mn-lt"/>
                          <a:ea typeface="+mn-ea"/>
                          <a:cs typeface="B Nazanin" pitchFamily="2" charset="-78"/>
                        </a:rPr>
                        <a:t>0 نیاز به کمک دو نفر یا بیشتر</a:t>
                      </a:r>
                      <a:endParaRPr lang="en-US" sz="1600" dirty="0">
                        <a:cs typeface="B Nazanin" pitchFamily="2" charset="-78"/>
                      </a:endParaRPr>
                    </a:p>
                  </a:txBody>
                  <a:tcPr/>
                </a:tc>
              </a:tr>
              <a:tr h="1211746">
                <a:tc>
                  <a:txBody>
                    <a:bodyPr/>
                    <a:lstStyle/>
                    <a:p>
                      <a:pPr algn="r" rtl="1"/>
                      <a:r>
                        <a:rPr lang="fa-IR" sz="1800" b="0" kern="1200" dirty="0" smtClean="0">
                          <a:solidFill>
                            <a:schemeClr val="dk1"/>
                          </a:solidFill>
                          <a:latin typeface="+mn-lt"/>
                          <a:ea typeface="+mn-ea"/>
                          <a:cs typeface="B Nazanin" pitchFamily="2" charset="-78"/>
                        </a:rPr>
                        <a:t>شروع راه رفتن</a:t>
                      </a:r>
                    </a:p>
                    <a:p>
                      <a:pPr algn="r" rtl="1"/>
                      <a:r>
                        <a:rPr lang="fa-IR" sz="1600" b="0" kern="1200" dirty="0" smtClean="0">
                          <a:solidFill>
                            <a:schemeClr val="dk1"/>
                          </a:solidFill>
                          <a:latin typeface="+mn-lt"/>
                          <a:ea typeface="+mn-ea"/>
                          <a:cs typeface="B Nazanin" pitchFamily="2" charset="-78"/>
                        </a:rPr>
                        <a:t>3 زیر 15 ثانیه</a:t>
                      </a:r>
                    </a:p>
                    <a:p>
                      <a:pPr algn="r" rtl="1"/>
                      <a:r>
                        <a:rPr lang="fa-IR" sz="1600" b="0" kern="1200" dirty="0" smtClean="0">
                          <a:solidFill>
                            <a:schemeClr val="dk1"/>
                          </a:solidFill>
                          <a:latin typeface="+mn-lt"/>
                          <a:ea typeface="+mn-ea"/>
                          <a:cs typeface="B Nazanin" pitchFamily="2" charset="-78"/>
                        </a:rPr>
                        <a:t>2 بین 15 تا 30 ثانیه</a:t>
                      </a:r>
                    </a:p>
                    <a:p>
                      <a:pPr algn="r" rtl="1"/>
                      <a:r>
                        <a:rPr lang="fa-IR" sz="1600" b="0" kern="1200" dirty="0" smtClean="0">
                          <a:solidFill>
                            <a:schemeClr val="dk1"/>
                          </a:solidFill>
                          <a:latin typeface="+mn-lt"/>
                          <a:ea typeface="+mn-ea"/>
                          <a:cs typeface="B Nazanin" pitchFamily="2" charset="-78"/>
                        </a:rPr>
                        <a:t>1 بیش از 30 ثانیه</a:t>
                      </a:r>
                      <a:endParaRPr lang="en-US" sz="1600" b="0" kern="1200" dirty="0" smtClean="0">
                        <a:solidFill>
                          <a:schemeClr val="dk1"/>
                        </a:solidFill>
                        <a:latin typeface="+mn-lt"/>
                        <a:ea typeface="+mn-ea"/>
                        <a:cs typeface="B Nazanin" pitchFamily="2" charset="-78"/>
                      </a:endParaRPr>
                    </a:p>
                  </a:txBody>
                  <a:tcPr/>
                </a:tc>
                <a:tc>
                  <a:txBody>
                    <a:bodyPr/>
                    <a:lstStyle/>
                    <a:p>
                      <a:pPr algn="r" rtl="1"/>
                      <a:r>
                        <a:rPr lang="fa-IR" sz="1800" b="0" kern="1200" dirty="0" smtClean="0">
                          <a:solidFill>
                            <a:schemeClr val="dk1"/>
                          </a:solidFill>
                          <a:latin typeface="+mn-lt"/>
                          <a:ea typeface="+mn-ea"/>
                          <a:cs typeface="B Nazanin" pitchFamily="2" charset="-78"/>
                        </a:rPr>
                        <a:t>تغییر حالت از نشسته به خوابیده</a:t>
                      </a:r>
                      <a:r>
                        <a:rPr lang="fa-IR" sz="1600" b="0" kern="1200" dirty="0" smtClean="0">
                          <a:solidFill>
                            <a:schemeClr val="dk1"/>
                          </a:solidFill>
                          <a:latin typeface="+mn-lt"/>
                          <a:ea typeface="+mn-ea"/>
                          <a:cs typeface="B Nazanin" pitchFamily="2" charset="-78"/>
                        </a:rPr>
                        <a:t>	</a:t>
                      </a:r>
                    </a:p>
                    <a:p>
                      <a:pPr algn="r" rtl="1"/>
                      <a:r>
                        <a:rPr lang="fa-IR" sz="1600" b="0" kern="1200" dirty="0" smtClean="0">
                          <a:solidFill>
                            <a:schemeClr val="dk1"/>
                          </a:solidFill>
                          <a:latin typeface="+mn-lt"/>
                          <a:ea typeface="+mn-ea"/>
                          <a:cs typeface="B Nazanin" pitchFamily="2" charset="-78"/>
                        </a:rPr>
                        <a:t>2 عدم وابستگی</a:t>
                      </a:r>
                    </a:p>
                    <a:p>
                      <a:pPr algn="r" rtl="1"/>
                      <a:r>
                        <a:rPr lang="fa-IR" sz="1600" b="0" kern="1200" dirty="0" smtClean="0">
                          <a:solidFill>
                            <a:schemeClr val="dk1"/>
                          </a:solidFill>
                          <a:latin typeface="+mn-lt"/>
                          <a:ea typeface="+mn-ea"/>
                          <a:cs typeface="B Nazanin" pitchFamily="2" charset="-78"/>
                        </a:rPr>
                        <a:t>1 نیاز به کمک یک شخص دیگر	</a:t>
                      </a:r>
                    </a:p>
                    <a:p>
                      <a:pPr algn="r" rtl="1"/>
                      <a:r>
                        <a:rPr lang="fa-IR" sz="1600" b="0" kern="1200" dirty="0" smtClean="0">
                          <a:solidFill>
                            <a:schemeClr val="dk1"/>
                          </a:solidFill>
                          <a:latin typeface="+mn-lt"/>
                          <a:ea typeface="+mn-ea"/>
                          <a:cs typeface="B Nazanin" pitchFamily="2" charset="-78"/>
                        </a:rPr>
                        <a:t>0 نیاز به کمک دو نفر یا بیشتر</a:t>
                      </a:r>
                      <a:r>
                        <a:rPr lang="fa-IR" sz="1600" b="0" kern="1200" dirty="0" smtClean="0">
                          <a:solidFill>
                            <a:schemeClr val="dk1"/>
                          </a:solidFill>
                          <a:latin typeface="+mn-lt"/>
                          <a:ea typeface="+mn-ea"/>
                          <a:cs typeface="+mn-cs"/>
                        </a:rPr>
                        <a:t>	</a:t>
                      </a:r>
                      <a:endParaRPr lang="en-US" sz="1600" b="0" dirty="0"/>
                    </a:p>
                  </a:txBody>
                  <a:tcPr/>
                </a:tc>
              </a:tr>
              <a:tr h="1292529">
                <a:tc>
                  <a:txBody>
                    <a:bodyPr/>
                    <a:lstStyle/>
                    <a:p>
                      <a:pPr algn="r" rtl="1"/>
                      <a:r>
                        <a:rPr lang="fa-IR" sz="1600" b="1" kern="1200" dirty="0" smtClean="0">
                          <a:solidFill>
                            <a:schemeClr val="tx1"/>
                          </a:solidFill>
                          <a:latin typeface="+mn-lt"/>
                          <a:ea typeface="+mn-ea"/>
                          <a:cs typeface="B Nazanin" pitchFamily="2" charset="-78"/>
                        </a:rPr>
                        <a:t>رسیدن به عملکرد</a:t>
                      </a:r>
                    </a:p>
                    <a:p>
                      <a:pPr algn="r" rtl="1"/>
                      <a:r>
                        <a:rPr lang="fa-IR" sz="1600" b="1" kern="1200" dirty="0" smtClean="0">
                          <a:solidFill>
                            <a:schemeClr val="tx1"/>
                          </a:solidFill>
                          <a:latin typeface="+mn-lt"/>
                          <a:ea typeface="+mn-ea"/>
                          <a:cs typeface="B Nazanin" pitchFamily="2" charset="-78"/>
                        </a:rPr>
                        <a:t>4 بیش </a:t>
                      </a:r>
                      <a:r>
                        <a:rPr lang="en-US" sz="1600" b="1" kern="1200" dirty="0" smtClean="0">
                          <a:solidFill>
                            <a:schemeClr val="tx1"/>
                          </a:solidFill>
                          <a:latin typeface="+mn-lt"/>
                          <a:ea typeface="+mn-ea"/>
                          <a:cs typeface="B Nazanin" pitchFamily="2" charset="-78"/>
                        </a:rPr>
                        <a:t>cm</a:t>
                      </a:r>
                      <a:r>
                        <a:rPr lang="fa-IR" sz="1600" b="1" kern="1200" dirty="0" smtClean="0">
                          <a:solidFill>
                            <a:schemeClr val="tx1"/>
                          </a:solidFill>
                          <a:latin typeface="+mn-lt"/>
                          <a:ea typeface="+mn-ea"/>
                          <a:cs typeface="B Nazanin" pitchFamily="2" charset="-78"/>
                        </a:rPr>
                        <a:t>20</a:t>
                      </a:r>
                    </a:p>
                    <a:p>
                      <a:pPr algn="r" rtl="1"/>
                      <a:r>
                        <a:rPr lang="fa-IR" sz="1600" b="1" kern="1200" dirty="0" smtClean="0">
                          <a:solidFill>
                            <a:schemeClr val="tx1"/>
                          </a:solidFill>
                          <a:latin typeface="+mn-lt"/>
                          <a:ea typeface="+mn-ea"/>
                          <a:cs typeface="B Nazanin" pitchFamily="2" charset="-78"/>
                        </a:rPr>
                        <a:t>2 </a:t>
                      </a:r>
                      <a:r>
                        <a:rPr lang="en-US" sz="1600" b="1" kern="1200" dirty="0" smtClean="0">
                          <a:solidFill>
                            <a:schemeClr val="tx1"/>
                          </a:solidFill>
                          <a:latin typeface="+mn-lt"/>
                          <a:ea typeface="+mn-ea"/>
                          <a:cs typeface="B Nazanin" pitchFamily="2" charset="-78"/>
                        </a:rPr>
                        <a:t>cm</a:t>
                      </a:r>
                      <a:r>
                        <a:rPr lang="fa-IR" sz="1600" b="1" kern="1200" dirty="0" smtClean="0">
                          <a:solidFill>
                            <a:schemeClr val="tx1"/>
                          </a:solidFill>
                          <a:latin typeface="+mn-lt"/>
                          <a:ea typeface="+mn-ea"/>
                          <a:cs typeface="B Nazanin" pitchFamily="2" charset="-78"/>
                        </a:rPr>
                        <a:t>20- 10</a:t>
                      </a:r>
                    </a:p>
                    <a:p>
                      <a:pPr algn="r" rtl="1"/>
                      <a:r>
                        <a:rPr lang="fa-IR" sz="1600" b="1" kern="1200" dirty="0" smtClean="0">
                          <a:solidFill>
                            <a:schemeClr val="tx1"/>
                          </a:solidFill>
                          <a:latin typeface="+mn-lt"/>
                          <a:ea typeface="+mn-ea"/>
                          <a:cs typeface="B Nazanin" pitchFamily="2" charset="-78"/>
                        </a:rPr>
                        <a:t>0 زیر </a:t>
                      </a:r>
                      <a:r>
                        <a:rPr lang="en-US" sz="1600" b="1" kern="1200" dirty="0" smtClean="0">
                          <a:solidFill>
                            <a:schemeClr val="tx1"/>
                          </a:solidFill>
                          <a:latin typeface="+mn-lt"/>
                          <a:ea typeface="+mn-ea"/>
                          <a:cs typeface="B Nazanin" pitchFamily="2" charset="-78"/>
                        </a:rPr>
                        <a:t>cm</a:t>
                      </a:r>
                      <a:r>
                        <a:rPr lang="fa-IR" sz="1600" b="1" kern="1200" dirty="0" smtClean="0">
                          <a:solidFill>
                            <a:schemeClr val="tx1"/>
                          </a:solidFill>
                          <a:latin typeface="+mn-lt"/>
                          <a:ea typeface="+mn-ea"/>
                          <a:cs typeface="B Nazanin" pitchFamily="2" charset="-78"/>
                        </a:rPr>
                        <a:t>10 یا ناتوان</a:t>
                      </a:r>
                      <a:endParaRPr lang="en-US" sz="1600" b="1" kern="1200" dirty="0" smtClean="0">
                        <a:solidFill>
                          <a:schemeClr val="tx1"/>
                        </a:solidFill>
                        <a:latin typeface="+mn-lt"/>
                        <a:ea typeface="+mn-ea"/>
                        <a:cs typeface="B Nazanin" pitchFamily="2" charset="-78"/>
                      </a:endParaRPr>
                    </a:p>
                  </a:txBody>
                  <a:tcPr/>
                </a:tc>
                <a:tc>
                  <a:txBody>
                    <a:bodyPr/>
                    <a:lstStyle/>
                    <a:p>
                      <a:pPr algn="r" rtl="1"/>
                      <a:r>
                        <a:rPr lang="fa-IR" sz="1600" b="1" kern="1200" dirty="0" smtClean="0">
                          <a:solidFill>
                            <a:schemeClr val="tx1"/>
                          </a:solidFill>
                          <a:latin typeface="+mn-lt"/>
                          <a:ea typeface="+mn-ea"/>
                          <a:cs typeface="B Nazanin" pitchFamily="2" charset="-78"/>
                        </a:rPr>
                        <a:t>تغییر حالت از خوابیده به ایستاده</a:t>
                      </a:r>
                    </a:p>
                    <a:p>
                      <a:pPr algn="r" rtl="1"/>
                      <a:r>
                        <a:rPr lang="fa-IR" sz="1600" b="1" kern="1200" dirty="0" smtClean="0">
                          <a:solidFill>
                            <a:schemeClr val="tx1"/>
                          </a:solidFill>
                          <a:latin typeface="+mn-lt"/>
                          <a:ea typeface="+mn-ea"/>
                          <a:cs typeface="B Nazanin" pitchFamily="2" charset="-78"/>
                        </a:rPr>
                        <a:t>3 عدم وابستگی، زیر 3 ثانیه</a:t>
                      </a:r>
                    </a:p>
                    <a:p>
                      <a:pPr algn="r" rtl="1"/>
                      <a:r>
                        <a:rPr lang="fa-IR" sz="1600" b="1" kern="1200" dirty="0" smtClean="0">
                          <a:solidFill>
                            <a:schemeClr val="tx1"/>
                          </a:solidFill>
                          <a:latin typeface="+mn-lt"/>
                          <a:ea typeface="+mn-ea"/>
                          <a:cs typeface="B Nazanin" pitchFamily="2" charset="-78"/>
                        </a:rPr>
                        <a:t>2 عدم وابستگی،بیش از 3 ثانیه	</a:t>
                      </a:r>
                    </a:p>
                    <a:p>
                      <a:pPr algn="r" rtl="1"/>
                      <a:r>
                        <a:rPr lang="fa-IR" sz="1600" b="1" kern="1200" dirty="0" smtClean="0">
                          <a:solidFill>
                            <a:schemeClr val="tx1"/>
                          </a:solidFill>
                          <a:latin typeface="+mn-lt"/>
                          <a:ea typeface="+mn-ea"/>
                          <a:cs typeface="B Nazanin" pitchFamily="2" charset="-78"/>
                        </a:rPr>
                        <a:t>1 نیاز به کمک یک شخص دیگر	</a:t>
                      </a:r>
                    </a:p>
                    <a:p>
                      <a:pPr marL="0" marR="0" indent="0" algn="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Nazanin" pitchFamily="2" charset="-78"/>
                        </a:rPr>
                        <a:t>0 نیاز به کمک دو نفر یا بیشتر	</a:t>
                      </a:r>
                      <a:endParaRPr lang="en-US" sz="1600" b="1" kern="1200" dirty="0" smtClean="0">
                        <a:solidFill>
                          <a:schemeClr val="tx1"/>
                        </a:solidFill>
                        <a:latin typeface="+mn-lt"/>
                        <a:ea typeface="+mn-ea"/>
                        <a:cs typeface="B Nazanin" pitchFamily="2" charset="-78"/>
                      </a:endParaRPr>
                    </a:p>
                  </a:txBody>
                  <a:tcPr/>
                </a:tc>
              </a:tr>
              <a:tr h="1768723">
                <a:tc gridSpan="2">
                  <a:txBody>
                    <a:bodyPr/>
                    <a:lstStyle/>
                    <a:p>
                      <a:pPr algn="r" rtl="1"/>
                      <a:r>
                        <a:rPr lang="fa-IR" sz="1600" b="1" kern="1200" dirty="0" smtClean="0">
                          <a:solidFill>
                            <a:schemeClr val="tx1"/>
                          </a:solidFill>
                          <a:latin typeface="+mn-lt"/>
                          <a:ea typeface="+mn-ea"/>
                          <a:cs typeface="B Nazanin" pitchFamily="2" charset="-78"/>
                        </a:rPr>
                        <a:t>ایستادن</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3 ایستاده بدون حمایت </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2 ایستاده بدون حمایت اما نیاز به کمک جهت ماندن در این حالت</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1 ایستاده اما نیاز به حمایت دارد </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0 ایستاده به کمک یک شخص دیگر</a:t>
                      </a:r>
                      <a:endParaRPr lang="en-US" sz="1600" b="1" kern="1200" dirty="0" smtClean="0">
                        <a:solidFill>
                          <a:schemeClr val="tx1"/>
                        </a:solidFill>
                        <a:latin typeface="+mn-lt"/>
                        <a:ea typeface="+mn-ea"/>
                        <a:cs typeface="B Nazanin" pitchFamily="2" charset="-78"/>
                      </a:endParaRPr>
                    </a:p>
                    <a:p>
                      <a:pPr algn="r" rtl="1"/>
                      <a:r>
                        <a:rPr lang="fa-IR" sz="1600" b="1" kern="1200" dirty="0" smtClean="0">
                          <a:solidFill>
                            <a:schemeClr val="tx1"/>
                          </a:solidFill>
                          <a:latin typeface="+mn-lt"/>
                          <a:ea typeface="+mn-ea"/>
                          <a:cs typeface="B Nazanin" pitchFamily="2" charset="-78"/>
                        </a:rPr>
                        <a:t>*حمایت : از دست ها استفاده کند تا خودش بایستد</a:t>
                      </a:r>
                      <a:endParaRPr lang="en-US" sz="1600" b="1" kern="1200" dirty="0" smtClean="0">
                        <a:solidFill>
                          <a:schemeClr val="tx1"/>
                        </a:solidFill>
                        <a:latin typeface="+mn-lt"/>
                        <a:ea typeface="+mn-ea"/>
                        <a:cs typeface="B Nazanin" pitchFamily="2" charset="-78"/>
                      </a:endParaRPr>
                    </a:p>
                    <a:p>
                      <a:pPr algn="just" rtl="1"/>
                      <a:endParaRPr lang="en-US" sz="1400"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9035885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990600"/>
            <a:ext cx="9144000" cy="586740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400" b="1" dirty="0" smtClean="0">
                <a:solidFill>
                  <a:srgbClr val="7030A0"/>
                </a:solidFill>
                <a:cs typeface="B Nazanin" pitchFamily="2" charset="-78"/>
              </a:rPr>
              <a:t>تفسیر نمرات: </a:t>
            </a:r>
          </a:p>
          <a:p>
            <a:pPr algn="just" rtl="1">
              <a:lnSpc>
                <a:spcPct val="150000"/>
              </a:lnSpc>
            </a:pPr>
            <a:r>
              <a:rPr lang="fa-IR" sz="2400" b="1" dirty="0" smtClean="0">
                <a:solidFill>
                  <a:srgbClr val="7030A0"/>
                </a:solidFill>
                <a:cs typeface="B Nazanin" pitchFamily="2" charset="-78"/>
              </a:rPr>
              <a:t>نمره کسب شده </a:t>
            </a:r>
            <a:r>
              <a:rPr lang="fa-IR" sz="2400" b="1" dirty="0" smtClean="0">
                <a:cs typeface="B Nazanin" pitchFamily="2" charset="-78"/>
              </a:rPr>
              <a:t>14 – 20: فرد به تنهایی و به طور ایمن قادر به انجام فعایت ها می باشد. در انجام </a:t>
            </a:r>
            <a:r>
              <a:rPr lang="en-US" sz="2400" b="1" dirty="0" smtClean="0">
                <a:cs typeface="B Nazanin" pitchFamily="2" charset="-78"/>
              </a:rPr>
              <a:t>ADLs</a:t>
            </a:r>
            <a:r>
              <a:rPr lang="fa-IR" sz="2400" b="1" dirty="0" smtClean="0">
                <a:cs typeface="B Nazanin" pitchFamily="2" charset="-78"/>
              </a:rPr>
              <a:t> مستقل است. این بیماران برای رفتن به منزل معمولا ایمن هستند، اما ممکن است در منزل نیاز به کمک داشته باشند.</a:t>
            </a:r>
            <a:r>
              <a:rPr lang="fa-IR" sz="2400" b="1" dirty="0" smtClean="0">
                <a:solidFill>
                  <a:srgbClr val="7030A0"/>
                </a:solidFill>
                <a:cs typeface="B Nazanin" pitchFamily="2" charset="-78"/>
              </a:rPr>
              <a:t> </a:t>
            </a:r>
          </a:p>
          <a:p>
            <a:pPr algn="just" rtl="1">
              <a:lnSpc>
                <a:spcPct val="150000"/>
              </a:lnSpc>
            </a:pPr>
            <a:r>
              <a:rPr lang="fa-IR" sz="2400" b="1" dirty="0" smtClean="0">
                <a:solidFill>
                  <a:srgbClr val="7030A0"/>
                </a:solidFill>
                <a:cs typeface="B Nazanin" pitchFamily="2" charset="-78"/>
              </a:rPr>
              <a:t>نمره کسب شده </a:t>
            </a:r>
            <a:r>
              <a:rPr lang="fa-IR" sz="2400" b="1" dirty="0" smtClean="0">
                <a:cs typeface="B Nazanin" pitchFamily="2" charset="-78"/>
              </a:rPr>
              <a:t>10- 13: برای داشتن تحرک ایمن و استقلال در انجام </a:t>
            </a:r>
            <a:r>
              <a:rPr lang="en-US" sz="2400" b="1" dirty="0" smtClean="0">
                <a:cs typeface="B Nazanin" pitchFamily="2" charset="-78"/>
              </a:rPr>
              <a:t>ADLs</a:t>
            </a:r>
            <a:r>
              <a:rPr lang="fa-IR" sz="2400" b="1" dirty="0" smtClean="0">
                <a:cs typeface="B Nazanin" pitchFamily="2" charset="-78"/>
              </a:rPr>
              <a:t> در مرز قرار دارند. این بیماران برای انجام کارهای روزانه و تحرک به کمی کمک نیاز دارند.</a:t>
            </a:r>
            <a:r>
              <a:rPr lang="fa-IR" sz="2400" b="1" dirty="0" smtClean="0">
                <a:solidFill>
                  <a:srgbClr val="7030A0"/>
                </a:solidFill>
                <a:cs typeface="B Nazanin" pitchFamily="2" charset="-78"/>
              </a:rPr>
              <a:t> نمره کسب شده </a:t>
            </a:r>
            <a:r>
              <a:rPr lang="fa-IR" sz="2400" b="1" dirty="0" smtClean="0">
                <a:cs typeface="B Nazanin" pitchFamily="2" charset="-78"/>
              </a:rPr>
              <a:t>کمتر از10: در انجام </a:t>
            </a:r>
            <a:r>
              <a:rPr lang="en-US" sz="2400" b="1" dirty="0" smtClean="0">
                <a:cs typeface="B Nazanin" pitchFamily="2" charset="-78"/>
              </a:rPr>
              <a:t>ADLs</a:t>
            </a:r>
            <a:r>
              <a:rPr lang="fa-IR" sz="2400" b="1" dirty="0" smtClean="0">
                <a:cs typeface="B Nazanin" pitchFamily="2" charset="-78"/>
              </a:rPr>
              <a:t> و تحرک وابسته هستند و نیاز به کمک دارند. ممکن است در یک مدت طولانی به مراقبت در منزل نیاز داشته باشند .</a:t>
            </a:r>
            <a:endParaRPr lang="en-US" sz="2400" dirty="0" smtClean="0">
              <a:cs typeface="B Nazanin" pitchFamily="2" charset="-78"/>
            </a:endParaRPr>
          </a:p>
          <a:p>
            <a:pPr algn="just" rtl="1">
              <a:lnSpc>
                <a:spcPct val="150000"/>
              </a:lnSpc>
            </a:pPr>
            <a:r>
              <a:rPr lang="fa-IR" sz="2400" b="1" dirty="0" smtClean="0">
                <a:cs typeface="B Nazanin" pitchFamily="2" charset="-78"/>
              </a:rPr>
              <a:t>* این تفسیر ها عمومی بوده و برای بیماران با مشکلات شناختی یا دیگر وضعیت هایی که بر روی تحرک بیمار تاثیر می گذارد (</a:t>
            </a:r>
            <a:r>
              <a:rPr lang="fa-IR" sz="2400" b="1" dirty="0" smtClean="0">
                <a:solidFill>
                  <a:srgbClr val="7030A0"/>
                </a:solidFill>
                <a:cs typeface="B Nazanin" pitchFamily="2" charset="-78"/>
              </a:rPr>
              <a:t>هیپوتانسیون وضعیتی</a:t>
            </a:r>
            <a:r>
              <a:rPr lang="fa-IR" sz="2400" b="1" dirty="0" smtClean="0">
                <a:cs typeface="B Nazanin" pitchFamily="2" charset="-78"/>
              </a:rPr>
              <a:t>) انجام نشود.</a:t>
            </a:r>
            <a:endParaRPr lang="en-US" sz="2400" dirty="0">
              <a:cs typeface="B Nazanin" pitchFamily="2" charset="-78"/>
            </a:endParaRPr>
          </a:p>
        </p:txBody>
      </p:sp>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3200" b="1" dirty="0" smtClean="0">
                <a:cs typeface="B Nazanin" pitchFamily="2" charset="-78"/>
              </a:rPr>
              <a:t>مقیاس تحرک و پویایی سالمندان</a:t>
            </a:r>
            <a:endParaRPr lang="en-US" sz="3200" dirty="0">
              <a:cs typeface="B Nazanin" pitchFamily="2" charset="-78"/>
            </a:endParaRPr>
          </a:p>
        </p:txBody>
      </p:sp>
    </p:spTree>
    <p:extLst>
      <p:ext uri="{BB962C8B-B14F-4D97-AF65-F5344CB8AC3E}">
        <p14:creationId xmlns:p14="http://schemas.microsoft.com/office/powerpoint/2010/main" val="19141834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990600"/>
            <a:ext cx="8839200" cy="5867400"/>
          </a:xfrm>
        </p:spPr>
        <p:style>
          <a:lnRef idx="1">
            <a:schemeClr val="accent3"/>
          </a:lnRef>
          <a:fillRef idx="2">
            <a:schemeClr val="accent3"/>
          </a:fillRef>
          <a:effectRef idx="1">
            <a:schemeClr val="accent3"/>
          </a:effectRef>
          <a:fontRef idx="minor">
            <a:schemeClr val="dk1"/>
          </a:fontRef>
        </p:style>
        <p:txBody>
          <a:bodyPr>
            <a:noAutofit/>
          </a:bodyPr>
          <a:lstStyle/>
          <a:p>
            <a:pPr algn="just" rtl="1"/>
            <a:r>
              <a:rPr lang="fa-IR" sz="2800" b="1" dirty="0" smtClean="0">
                <a:solidFill>
                  <a:srgbClr val="7030A0"/>
                </a:solidFill>
                <a:cs typeface="B Nazanin" pitchFamily="2" charset="-78"/>
              </a:rPr>
              <a:t>هدف: </a:t>
            </a:r>
            <a:r>
              <a:rPr lang="fa-IR" sz="2800" b="1" dirty="0" smtClean="0">
                <a:cs typeface="B Nazanin" pitchFamily="2" charset="-78"/>
              </a:rPr>
              <a:t>سنجش توانایی حرکت در افرادی که قادر هستند به تنهایی راه بروند ( با اجازه ی استفاده از وسایل کمکی).</a:t>
            </a:r>
          </a:p>
          <a:p>
            <a:pPr algn="just" rtl="1">
              <a:lnSpc>
                <a:spcPct val="150000"/>
              </a:lnSpc>
            </a:pPr>
            <a:r>
              <a:rPr lang="fa-IR" sz="1400" b="1" dirty="0" smtClean="0">
                <a:cs typeface="B Nazanin" pitchFamily="2" charset="-78"/>
              </a:rPr>
              <a:t>نام و نام خانوادگی :                                    تاریخ:                                        زمان انجام تست:   ............... ثانیه</a:t>
            </a:r>
            <a:endParaRPr lang="en-US" sz="1400" dirty="0" smtClean="0">
              <a:cs typeface="B Nazanin" pitchFamily="2" charset="-78"/>
            </a:endParaRPr>
          </a:p>
          <a:p>
            <a:pPr algn="just" rtl="1">
              <a:lnSpc>
                <a:spcPct val="150000"/>
              </a:lnSpc>
            </a:pPr>
            <a:r>
              <a:rPr lang="fa-IR" sz="1400" b="1" dirty="0" smtClean="0">
                <a:solidFill>
                  <a:srgbClr val="7030A0"/>
                </a:solidFill>
                <a:cs typeface="B Nazanin" pitchFamily="2" charset="-78"/>
              </a:rPr>
              <a:t>دستورالعمل: شخص می تواند کفش هایش را به طور معمول بپوشد و هر وسیله کمکی که معمولا استفاده می کرد به کار ببرد.</a:t>
            </a:r>
            <a:endParaRPr lang="en-US" sz="1400" dirty="0" smtClean="0">
              <a:solidFill>
                <a:srgbClr val="7030A0"/>
              </a:solidFill>
              <a:cs typeface="B Nazanin" pitchFamily="2" charset="-78"/>
            </a:endParaRPr>
          </a:p>
          <a:p>
            <a:pPr algn="just" rtl="1">
              <a:lnSpc>
                <a:spcPct val="150000"/>
              </a:lnSpc>
            </a:pPr>
            <a:r>
              <a:rPr lang="fa-IR" sz="1400" b="1" dirty="0" smtClean="0">
                <a:cs typeface="B Nazanin" pitchFamily="2" charset="-78"/>
              </a:rPr>
              <a:t> 1  - شخص روی صندلی نشسته است و با پشت به صندلی تکیه داده است و بازوهای خود را در حالت استراحت رو دسته صندلی قرار داده است.</a:t>
            </a:r>
            <a:endParaRPr lang="en-US" sz="1400" dirty="0" smtClean="0">
              <a:cs typeface="B Nazanin" pitchFamily="2" charset="-78"/>
            </a:endParaRPr>
          </a:p>
          <a:p>
            <a:pPr algn="just" rtl="1">
              <a:lnSpc>
                <a:spcPct val="150000"/>
              </a:lnSpc>
            </a:pPr>
            <a:r>
              <a:rPr lang="fa-IR" sz="1400" b="1" dirty="0" smtClean="0">
                <a:cs typeface="B Nazanin" pitchFamily="2" charset="-78"/>
              </a:rPr>
              <a:t> 2  - از شخص بخواهید از روی صندلی استاندارد بلند شود و به فاصله 3 متر راه برود.</a:t>
            </a:r>
            <a:endParaRPr lang="en-US" sz="1400" dirty="0" smtClean="0">
              <a:cs typeface="B Nazanin" pitchFamily="2" charset="-78"/>
            </a:endParaRPr>
          </a:p>
          <a:p>
            <a:pPr algn="just" rtl="1">
              <a:lnSpc>
                <a:spcPct val="150000"/>
              </a:lnSpc>
            </a:pPr>
            <a:r>
              <a:rPr lang="fa-IR" sz="1400" b="1" dirty="0" smtClean="0">
                <a:cs typeface="B Nazanin" pitchFamily="2" charset="-78"/>
              </a:rPr>
              <a:t> 3  - دور بزند و به سمت صندلی برگردد و مجددا روی صندلی بنشیند.</a:t>
            </a:r>
            <a:endParaRPr lang="en-US" sz="1400" dirty="0" smtClean="0">
              <a:cs typeface="B Nazanin" pitchFamily="2" charset="-78"/>
            </a:endParaRPr>
          </a:p>
          <a:p>
            <a:pPr algn="just" rtl="1">
              <a:lnSpc>
                <a:spcPct val="150000"/>
              </a:lnSpc>
            </a:pPr>
            <a:r>
              <a:rPr lang="fa-IR" sz="1400" b="1" dirty="0" smtClean="0">
                <a:cs typeface="B Nazanin" pitchFamily="2" charset="-78"/>
              </a:rPr>
              <a:t>زمان گرفتن وقتی که شخص از صندلی بلند می شود، شروع می شود و وقتی که مجددا برگشت و روی صندلی نشست پایان می پذیرد.</a:t>
            </a:r>
            <a:endParaRPr lang="en-US" sz="1400" dirty="0" smtClean="0">
              <a:cs typeface="B Nazanin" pitchFamily="2" charset="-78"/>
            </a:endParaRPr>
          </a:p>
          <a:p>
            <a:pPr algn="just" rtl="1">
              <a:lnSpc>
                <a:spcPct val="150000"/>
              </a:lnSpc>
            </a:pPr>
            <a:r>
              <a:rPr lang="fa-IR" sz="1400" b="1" dirty="0" smtClean="0">
                <a:cs typeface="B Nazanin" pitchFamily="2" charset="-78"/>
              </a:rPr>
              <a:t> هر شخص باید یک تمرین آزمایشی و سه تمرین واقعی انجام دهد میانگین زمان سه تمرین واقعی ثبت می شود.</a:t>
            </a:r>
            <a:endParaRPr lang="en-US" sz="1400" dirty="0" smtClean="0">
              <a:cs typeface="B Nazanin" pitchFamily="2" charset="-78"/>
            </a:endParaRPr>
          </a:p>
          <a:p>
            <a:pPr algn="ctr" rtl="1">
              <a:lnSpc>
                <a:spcPct val="150000"/>
              </a:lnSpc>
              <a:buNone/>
            </a:pPr>
            <a:r>
              <a:rPr lang="fa-IR" sz="1800" b="1" dirty="0" smtClean="0">
                <a:solidFill>
                  <a:srgbClr val="7030A0"/>
                </a:solidFill>
                <a:cs typeface="B Nazanin" pitchFamily="2" charset="-78"/>
              </a:rPr>
              <a:t>پیش بینی نتایج</a:t>
            </a:r>
            <a:endParaRPr lang="en-US" sz="1800" b="1" dirty="0">
              <a:solidFill>
                <a:srgbClr val="7030A0"/>
              </a:solidFill>
              <a:cs typeface="B Nazanin" pitchFamily="2" charset="-78"/>
            </a:endParaRPr>
          </a:p>
        </p:txBody>
      </p:sp>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r>
              <a:rPr lang="fa-IR" sz="3200" b="1" dirty="0" smtClean="0"/>
              <a:t>   </a:t>
            </a:r>
            <a:r>
              <a:rPr lang="en-US" sz="3200" dirty="0" smtClean="0"/>
              <a:t/>
            </a:r>
            <a:br>
              <a:rPr lang="en-US" sz="3200" dirty="0" smtClean="0"/>
            </a:br>
            <a:r>
              <a:rPr lang="en-US" sz="3200" b="1" dirty="0" smtClean="0"/>
              <a:t> Timed Get Up And Go Test </a:t>
            </a:r>
            <a:r>
              <a:rPr lang="fa-IR" sz="3200" dirty="0" smtClean="0"/>
              <a:t/>
            </a:r>
            <a:br>
              <a:rPr lang="fa-IR" sz="3200" dirty="0" smtClean="0"/>
            </a:br>
            <a:r>
              <a:rPr lang="fa-IR" sz="3200" b="1" dirty="0" smtClean="0"/>
              <a:t> </a:t>
            </a:r>
            <a:r>
              <a:rPr lang="fa-IR" sz="3200" b="1" dirty="0" smtClean="0">
                <a:cs typeface="B Nazanin" pitchFamily="2" charset="-78"/>
              </a:rPr>
              <a:t>تست زمان بندی شده ی بر خواستن و رفتن</a:t>
            </a:r>
            <a:r>
              <a:rPr lang="en-US" sz="3200" dirty="0" smtClean="0"/>
              <a:t/>
            </a:r>
            <a:br>
              <a:rPr lang="en-US" sz="3200" dirty="0" smtClean="0"/>
            </a:br>
            <a:endParaRPr lang="en-US" sz="3200" dirty="0"/>
          </a:p>
        </p:txBody>
      </p:sp>
      <p:graphicFrame>
        <p:nvGraphicFramePr>
          <p:cNvPr id="4" name="Table 3"/>
          <p:cNvGraphicFramePr>
            <a:graphicFrameLocks noGrp="1"/>
          </p:cNvGraphicFramePr>
          <p:nvPr/>
        </p:nvGraphicFramePr>
        <p:xfrm>
          <a:off x="2209800" y="5257800"/>
          <a:ext cx="5105400" cy="1524000"/>
        </p:xfrm>
        <a:graphic>
          <a:graphicData uri="http://schemas.openxmlformats.org/drawingml/2006/table">
            <a:tbl>
              <a:tblPr firstRow="1" bandRow="1">
                <a:tableStyleId>{5C22544A-7EE6-4342-B048-85BDC9FD1C3A}</a:tableStyleId>
              </a:tblPr>
              <a:tblGrid>
                <a:gridCol w="2552700"/>
                <a:gridCol w="2552700"/>
              </a:tblGrid>
              <a:tr h="304800">
                <a:tc>
                  <a:txBody>
                    <a:bodyPr/>
                    <a:lstStyle/>
                    <a:p>
                      <a:pPr marL="457200" algn="r" rtl="1">
                        <a:lnSpc>
                          <a:spcPct val="115000"/>
                        </a:lnSpc>
                        <a:spcAft>
                          <a:spcPts val="0"/>
                        </a:spcAft>
                      </a:pPr>
                      <a:r>
                        <a:rPr lang="fa-IR" sz="1400" dirty="0" smtClean="0">
                          <a:latin typeface="Calibri"/>
                          <a:ea typeface="Calibri"/>
                          <a:cs typeface="B Nazanin"/>
                        </a:rPr>
                        <a:t>رتبه</a:t>
                      </a:r>
                      <a:endParaRPr lang="en-US" sz="1100" dirty="0">
                        <a:latin typeface="Calibri"/>
                        <a:ea typeface="Calibri"/>
                        <a:cs typeface="Arial"/>
                      </a:endParaRPr>
                    </a:p>
                  </a:txBody>
                  <a:tcPr marL="68580" marR="68580" marT="0" marB="0"/>
                </a:tc>
                <a:tc>
                  <a:txBody>
                    <a:bodyPr/>
                    <a:lstStyle/>
                    <a:p>
                      <a:pPr marL="457200" algn="r" defTabSz="914400" rtl="1" eaLnBrk="1" latinLnBrk="0" hangingPunct="1">
                        <a:lnSpc>
                          <a:spcPct val="115000"/>
                        </a:lnSpc>
                        <a:spcAft>
                          <a:spcPts val="0"/>
                        </a:spcAft>
                      </a:pPr>
                      <a:r>
                        <a:rPr lang="fa-IR" sz="1400" b="1" kern="1200" dirty="0" smtClean="0">
                          <a:solidFill>
                            <a:schemeClr val="lt1"/>
                          </a:solidFill>
                          <a:latin typeface="Calibri"/>
                          <a:ea typeface="Calibri"/>
                          <a:cs typeface="B Nazanin"/>
                        </a:rPr>
                        <a:t>ثانیه</a:t>
                      </a:r>
                      <a:endParaRPr lang="en-US" sz="1400" b="1" kern="1200" dirty="0" smtClean="0">
                        <a:solidFill>
                          <a:schemeClr val="lt1"/>
                        </a:solidFill>
                        <a:latin typeface="Calibri"/>
                        <a:ea typeface="Calibri"/>
                        <a:cs typeface="B Nazanin"/>
                      </a:endParaRPr>
                    </a:p>
                  </a:txBody>
                  <a:tcPr marL="68580" marR="68580" marT="0" marB="0"/>
                </a:tc>
              </a:tr>
              <a:tr h="304800">
                <a:tc>
                  <a:txBody>
                    <a:bodyPr/>
                    <a:lstStyle/>
                    <a:p>
                      <a:pPr marL="457200" algn="r" rtl="1">
                        <a:lnSpc>
                          <a:spcPct val="115000"/>
                        </a:lnSpc>
                        <a:spcAft>
                          <a:spcPts val="0"/>
                        </a:spcAft>
                      </a:pPr>
                      <a:r>
                        <a:rPr lang="fa-IR" sz="1400" dirty="0">
                          <a:latin typeface="Calibri"/>
                          <a:ea typeface="Calibri"/>
                          <a:cs typeface="B Nazanin"/>
                        </a:rPr>
                        <a:t>      حرکت آزادانه</a:t>
                      </a:r>
                      <a:endParaRPr lang="en-US" sz="1100" dirty="0">
                        <a:latin typeface="Calibri"/>
                        <a:ea typeface="Calibri"/>
                        <a:cs typeface="Arial"/>
                      </a:endParaRPr>
                    </a:p>
                  </a:txBody>
                  <a:tcPr marL="68580" marR="68580" marT="0" marB="0"/>
                </a:tc>
                <a:tc>
                  <a:txBody>
                    <a:bodyPr/>
                    <a:lstStyle/>
                    <a:p>
                      <a:pPr marL="457200" algn="r" rtl="1">
                        <a:lnSpc>
                          <a:spcPct val="115000"/>
                        </a:lnSpc>
                        <a:spcAft>
                          <a:spcPts val="0"/>
                        </a:spcAft>
                      </a:pPr>
                      <a:r>
                        <a:rPr lang="fa-IR" sz="1400" dirty="0">
                          <a:latin typeface="Calibri"/>
                          <a:ea typeface="Calibri"/>
                          <a:cs typeface="B Nazanin"/>
                        </a:rPr>
                        <a:t>         کمتر از ده ثانیه</a:t>
                      </a:r>
                      <a:endParaRPr lang="en-US" sz="1100" dirty="0">
                        <a:latin typeface="Calibri"/>
                        <a:ea typeface="Calibri"/>
                        <a:cs typeface="Arial"/>
                      </a:endParaRPr>
                    </a:p>
                  </a:txBody>
                  <a:tcPr marL="68580" marR="68580" marT="0" marB="0"/>
                </a:tc>
              </a:tr>
              <a:tr h="304800">
                <a:tc>
                  <a:txBody>
                    <a:bodyPr/>
                    <a:lstStyle/>
                    <a:p>
                      <a:pPr marL="457200" algn="r" rtl="1">
                        <a:lnSpc>
                          <a:spcPct val="115000"/>
                        </a:lnSpc>
                        <a:spcAft>
                          <a:spcPts val="0"/>
                        </a:spcAft>
                      </a:pPr>
                      <a:r>
                        <a:rPr lang="fa-IR" sz="1400" dirty="0">
                          <a:latin typeface="Calibri"/>
                          <a:ea typeface="Calibri"/>
                          <a:cs typeface="B Nazanin"/>
                        </a:rPr>
                        <a:t>       بیشتر مستقل</a:t>
                      </a:r>
                      <a:endParaRPr lang="en-US" sz="1100" dirty="0">
                        <a:latin typeface="Calibri"/>
                        <a:ea typeface="Calibri"/>
                        <a:cs typeface="Arial"/>
                      </a:endParaRPr>
                    </a:p>
                  </a:txBody>
                  <a:tcPr marL="68580" marR="68580" marT="0" marB="0"/>
                </a:tc>
                <a:tc>
                  <a:txBody>
                    <a:bodyPr/>
                    <a:lstStyle/>
                    <a:p>
                      <a:pPr marL="457200" algn="r" rtl="1">
                        <a:lnSpc>
                          <a:spcPct val="115000"/>
                        </a:lnSpc>
                        <a:spcAft>
                          <a:spcPts val="0"/>
                        </a:spcAft>
                      </a:pPr>
                      <a:r>
                        <a:rPr lang="fa-IR" sz="1400" dirty="0">
                          <a:latin typeface="Calibri"/>
                          <a:ea typeface="Calibri"/>
                          <a:cs typeface="B Nazanin"/>
                        </a:rPr>
                        <a:t>       کمتر از بیست ثانیه</a:t>
                      </a:r>
                      <a:endParaRPr lang="en-US" sz="1100" dirty="0">
                        <a:latin typeface="Calibri"/>
                        <a:ea typeface="Calibri"/>
                        <a:cs typeface="Arial"/>
                      </a:endParaRPr>
                    </a:p>
                  </a:txBody>
                  <a:tcPr marL="68580" marR="68580" marT="0" marB="0"/>
                </a:tc>
              </a:tr>
              <a:tr h="304800">
                <a:tc>
                  <a:txBody>
                    <a:bodyPr/>
                    <a:lstStyle/>
                    <a:p>
                      <a:pPr marL="457200" algn="r" rtl="1">
                        <a:lnSpc>
                          <a:spcPct val="115000"/>
                        </a:lnSpc>
                        <a:spcAft>
                          <a:spcPts val="0"/>
                        </a:spcAft>
                      </a:pPr>
                      <a:r>
                        <a:rPr lang="fa-IR" sz="1400" dirty="0">
                          <a:latin typeface="Calibri"/>
                          <a:ea typeface="Calibri"/>
                          <a:cs typeface="B Nazanin"/>
                        </a:rPr>
                        <a:t>       تحرک متغیر</a:t>
                      </a:r>
                      <a:endParaRPr lang="en-US" sz="1100" dirty="0">
                        <a:latin typeface="Calibri"/>
                        <a:ea typeface="Calibri"/>
                        <a:cs typeface="Arial"/>
                      </a:endParaRPr>
                    </a:p>
                  </a:txBody>
                  <a:tcPr marL="68580" marR="68580" marT="0" marB="0"/>
                </a:tc>
                <a:tc>
                  <a:txBody>
                    <a:bodyPr/>
                    <a:lstStyle/>
                    <a:p>
                      <a:pPr marL="457200" algn="r" rtl="1">
                        <a:lnSpc>
                          <a:spcPct val="115000"/>
                        </a:lnSpc>
                        <a:spcAft>
                          <a:spcPts val="0"/>
                        </a:spcAft>
                      </a:pPr>
                      <a:r>
                        <a:rPr lang="fa-IR" sz="1400" dirty="0">
                          <a:latin typeface="Calibri"/>
                          <a:ea typeface="Calibri"/>
                          <a:cs typeface="B Nazanin"/>
                        </a:rPr>
                        <a:t>       بین 20 </a:t>
                      </a:r>
                      <a:r>
                        <a:rPr lang="fa-IR" sz="1400" dirty="0">
                          <a:latin typeface="Calibri"/>
                          <a:ea typeface="Calibri"/>
                          <a:cs typeface="Arial"/>
                        </a:rPr>
                        <a:t>–</a:t>
                      </a:r>
                      <a:r>
                        <a:rPr lang="fa-IR" sz="1400" dirty="0">
                          <a:latin typeface="Calibri"/>
                          <a:ea typeface="Calibri"/>
                          <a:cs typeface="B Nazanin"/>
                        </a:rPr>
                        <a:t> 29 ثانیه</a:t>
                      </a:r>
                      <a:endParaRPr lang="en-US" sz="1100" dirty="0">
                        <a:latin typeface="Calibri"/>
                        <a:ea typeface="Calibri"/>
                        <a:cs typeface="Arial"/>
                      </a:endParaRPr>
                    </a:p>
                  </a:txBody>
                  <a:tcPr marL="68580" marR="68580" marT="0" marB="0"/>
                </a:tc>
              </a:tr>
              <a:tr h="304800">
                <a:tc>
                  <a:txBody>
                    <a:bodyPr/>
                    <a:lstStyle/>
                    <a:p>
                      <a:pPr marL="457200" algn="r" rtl="1">
                        <a:lnSpc>
                          <a:spcPct val="115000"/>
                        </a:lnSpc>
                        <a:spcAft>
                          <a:spcPts val="0"/>
                        </a:spcAft>
                      </a:pPr>
                      <a:r>
                        <a:rPr lang="fa-IR" sz="1400" dirty="0">
                          <a:latin typeface="Calibri"/>
                          <a:ea typeface="Calibri"/>
                          <a:cs typeface="B Nazanin"/>
                        </a:rPr>
                        <a:t>      اختلال حرکت</a:t>
                      </a:r>
                      <a:endParaRPr lang="en-US" sz="1100" dirty="0">
                        <a:latin typeface="Calibri"/>
                        <a:ea typeface="Calibri"/>
                        <a:cs typeface="Arial"/>
                      </a:endParaRPr>
                    </a:p>
                  </a:txBody>
                  <a:tcPr marL="68580" marR="68580" marT="0" marB="0"/>
                </a:tc>
                <a:tc>
                  <a:txBody>
                    <a:bodyPr/>
                    <a:lstStyle/>
                    <a:p>
                      <a:pPr marL="457200" algn="r" rtl="1">
                        <a:lnSpc>
                          <a:spcPct val="115000"/>
                        </a:lnSpc>
                        <a:spcAft>
                          <a:spcPts val="0"/>
                        </a:spcAft>
                      </a:pPr>
                      <a:r>
                        <a:rPr lang="fa-IR" sz="1400" dirty="0">
                          <a:latin typeface="Calibri"/>
                          <a:ea typeface="Calibri"/>
                          <a:cs typeface="B Nazanin"/>
                        </a:rPr>
                        <a:t>        بیش از 30 ثانیه</a:t>
                      </a:r>
                      <a:endParaRPr lang="en-US" sz="1100" dirty="0">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013105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914400"/>
          <a:ext cx="8839200" cy="4986736"/>
        </p:xfrm>
        <a:graphic>
          <a:graphicData uri="http://schemas.openxmlformats.org/drawingml/2006/table">
            <a:tbl>
              <a:tblPr firstRow="1" bandRow="1">
                <a:tableStyleId>{5C22544A-7EE6-4342-B048-85BDC9FD1C3A}</a:tableStyleId>
              </a:tblPr>
              <a:tblGrid>
                <a:gridCol w="2946400"/>
                <a:gridCol w="2946400"/>
                <a:gridCol w="2946400"/>
              </a:tblGrid>
              <a:tr h="660848">
                <a:tc>
                  <a:txBody>
                    <a:bodyPr/>
                    <a:lstStyle/>
                    <a:p>
                      <a:pPr algn="r" rtl="1">
                        <a:lnSpc>
                          <a:spcPct val="115000"/>
                        </a:lnSpc>
                        <a:spcAft>
                          <a:spcPts val="0"/>
                        </a:spcAft>
                      </a:pPr>
                      <a:r>
                        <a:rPr lang="fa-IR" sz="1400" b="1" dirty="0">
                          <a:latin typeface="Calibri"/>
                          <a:ea typeface="Calibri"/>
                          <a:cs typeface="B Nazanin"/>
                        </a:rPr>
                        <a:t>فعالیت</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(1 یا 0)</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b="1">
                          <a:latin typeface="Calibri"/>
                          <a:ea typeface="Calibri"/>
                          <a:cs typeface="B Nazanin"/>
                        </a:rPr>
                        <a:t>مستقل</a:t>
                      </a:r>
                      <a:endParaRPr lang="en-US" sz="1100">
                        <a:latin typeface="Calibri"/>
                        <a:ea typeface="Calibri"/>
                        <a:cs typeface="Arial"/>
                      </a:endParaRPr>
                    </a:p>
                    <a:p>
                      <a:pPr algn="r" rtl="1">
                        <a:lnSpc>
                          <a:spcPct val="115000"/>
                        </a:lnSpc>
                        <a:spcAft>
                          <a:spcPts val="0"/>
                        </a:spcAft>
                      </a:pPr>
                      <a:r>
                        <a:rPr lang="fa-IR" sz="1200">
                          <a:latin typeface="Calibri"/>
                          <a:ea typeface="Calibri"/>
                          <a:cs typeface="B Nazanin"/>
                        </a:rPr>
                        <a:t>(امتیاز 1)</a:t>
                      </a:r>
                      <a:endParaRPr lang="en-US" sz="1100">
                        <a:latin typeface="Calibri"/>
                        <a:ea typeface="Calibri"/>
                        <a:cs typeface="Arial"/>
                      </a:endParaRPr>
                    </a:p>
                    <a:p>
                      <a:pPr algn="r" rtl="1">
                        <a:lnSpc>
                          <a:spcPct val="115000"/>
                        </a:lnSpc>
                        <a:spcAft>
                          <a:spcPts val="0"/>
                        </a:spcAft>
                      </a:pPr>
                      <a:r>
                        <a:rPr lang="fa-IR" sz="1100" b="1">
                          <a:latin typeface="Calibri"/>
                          <a:ea typeface="Calibri"/>
                          <a:cs typeface="B Nazanin"/>
                        </a:rPr>
                        <a:t>بدون</a:t>
                      </a:r>
                      <a:r>
                        <a:rPr lang="fa-IR" sz="1100">
                          <a:latin typeface="Calibri"/>
                          <a:ea typeface="Calibri"/>
                          <a:cs typeface="B Nazanin"/>
                        </a:rPr>
                        <a:t> نظارت، هدایت و کمک فردی دیگر</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b="1" dirty="0">
                          <a:latin typeface="Calibri"/>
                          <a:ea typeface="Calibri"/>
                          <a:cs typeface="B Nazanin"/>
                        </a:rPr>
                        <a:t>وابسته</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0)</a:t>
                      </a:r>
                      <a:endParaRPr lang="en-US" sz="1100" dirty="0">
                        <a:latin typeface="Calibri"/>
                        <a:ea typeface="Calibri"/>
                        <a:cs typeface="Arial"/>
                      </a:endParaRPr>
                    </a:p>
                    <a:p>
                      <a:pPr algn="r" rtl="1">
                        <a:lnSpc>
                          <a:spcPct val="115000"/>
                        </a:lnSpc>
                        <a:spcAft>
                          <a:spcPts val="0"/>
                        </a:spcAft>
                      </a:pPr>
                      <a:r>
                        <a:rPr lang="fa-IR" sz="1100" b="1" dirty="0">
                          <a:latin typeface="Calibri"/>
                          <a:ea typeface="Calibri"/>
                          <a:cs typeface="B Nazanin"/>
                        </a:rPr>
                        <a:t>با</a:t>
                      </a:r>
                      <a:r>
                        <a:rPr lang="fa-IR" sz="1100" dirty="0">
                          <a:latin typeface="Calibri"/>
                          <a:ea typeface="Calibri"/>
                          <a:cs typeface="B Nazanin"/>
                        </a:rPr>
                        <a:t> نظارت، هدایت و کمک فردی دیگر و یا تحت مراقبت کلی</a:t>
                      </a:r>
                      <a:endParaRPr lang="en-US" sz="1100" dirty="0">
                        <a:latin typeface="Calibri"/>
                        <a:ea typeface="Calibri"/>
                        <a:cs typeface="Arial"/>
                      </a:endParaRPr>
                    </a:p>
                  </a:txBody>
                  <a:tcPr marL="68580" marR="68580" marT="0" marB="0"/>
                </a:tc>
              </a:tr>
              <a:tr h="660848">
                <a:tc>
                  <a:txBody>
                    <a:bodyPr/>
                    <a:lstStyle/>
                    <a:p>
                      <a:pPr algn="r" rtl="1">
                        <a:lnSpc>
                          <a:spcPct val="115000"/>
                        </a:lnSpc>
                        <a:spcAft>
                          <a:spcPts val="0"/>
                        </a:spcAft>
                      </a:pPr>
                      <a:r>
                        <a:rPr lang="fa-IR" sz="1400" b="1" dirty="0">
                          <a:latin typeface="Calibri"/>
                          <a:ea typeface="Calibri"/>
                          <a:cs typeface="B Nazanin"/>
                        </a:rPr>
                        <a:t>حمام کردن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بطور کامل و تنها حمام می کند، یا نیاز به کمک برای شستن قسمتی از بدن از جمله پشت، ناحیه پرینه.</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نیاز به کمک برای بیش از یک قسمت از بدن.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نیاز کامل برای حمام.</a:t>
                      </a:r>
                      <a:endParaRPr lang="en-US" sz="1100" dirty="0">
                        <a:latin typeface="Calibri"/>
                        <a:ea typeface="Calibri"/>
                        <a:cs typeface="Arial"/>
                      </a:endParaRPr>
                    </a:p>
                  </a:txBody>
                  <a:tcPr marL="68580" marR="68580" marT="0" marB="0"/>
                </a:tc>
              </a:tr>
              <a:tr h="660848">
                <a:tc>
                  <a:txBody>
                    <a:bodyPr/>
                    <a:lstStyle/>
                    <a:p>
                      <a:pPr algn="r" rtl="1">
                        <a:lnSpc>
                          <a:spcPct val="115000"/>
                        </a:lnSpc>
                        <a:spcAft>
                          <a:spcPts val="0"/>
                        </a:spcAft>
                      </a:pPr>
                      <a:r>
                        <a:rPr lang="fa-IR" sz="1400" b="1" dirty="0">
                          <a:latin typeface="Calibri"/>
                          <a:ea typeface="Calibri"/>
                          <a:cs typeface="B Nazanin"/>
                        </a:rPr>
                        <a:t>لباس پوشیدن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به تنهایی لباس هایش را از کمد برمیدارد، می پوشد و در می آورد. ممکن است برای پوشیدن کفش نیاز به کمک داشته باشد.</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نیاز به کمک برای پوشیدن لباس دارد </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بطور کامل وابسته است.</a:t>
                      </a:r>
                      <a:endParaRPr lang="en-US" sz="1100" dirty="0">
                        <a:latin typeface="Calibri"/>
                        <a:ea typeface="Calibri"/>
                        <a:cs typeface="Arial"/>
                      </a:endParaRPr>
                    </a:p>
                  </a:txBody>
                  <a:tcPr marL="68580" marR="68580" marT="0" marB="0"/>
                </a:tc>
              </a:tr>
              <a:tr h="671979">
                <a:tc>
                  <a:txBody>
                    <a:bodyPr/>
                    <a:lstStyle/>
                    <a:p>
                      <a:pPr algn="r" rtl="1">
                        <a:lnSpc>
                          <a:spcPct val="115000"/>
                        </a:lnSpc>
                        <a:spcAft>
                          <a:spcPts val="0"/>
                        </a:spcAft>
                      </a:pPr>
                      <a:r>
                        <a:rPr lang="fa-IR" sz="1400" b="1" dirty="0">
                          <a:latin typeface="Calibri"/>
                          <a:ea typeface="Calibri"/>
                          <a:cs typeface="B Nazanin"/>
                        </a:rPr>
                        <a:t>توالت رفتن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به توالت رفته و به تنهایی بر روی توالت نشسته و خود را تمیز می کند.</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برای رفتن به توالت، تمیز گردن و... نیاز به کمک دارد. و یا از پوشک استفاده می کند.</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بطور کلی قادر به تولت رفتن نیست و از لگن استفاده می کند.</a:t>
                      </a:r>
                      <a:endParaRPr lang="en-US" sz="1100" dirty="0">
                        <a:latin typeface="Calibri"/>
                        <a:ea typeface="Calibri"/>
                        <a:cs typeface="Arial"/>
                      </a:endParaRPr>
                    </a:p>
                  </a:txBody>
                  <a:tcPr marL="68580" marR="68580" marT="0" marB="0"/>
                </a:tc>
              </a:tr>
              <a:tr h="660848">
                <a:tc>
                  <a:txBody>
                    <a:bodyPr/>
                    <a:lstStyle/>
                    <a:p>
                      <a:pPr algn="r" rtl="1">
                        <a:lnSpc>
                          <a:spcPct val="115000"/>
                        </a:lnSpc>
                        <a:spcAft>
                          <a:spcPts val="0"/>
                        </a:spcAft>
                      </a:pPr>
                      <a:r>
                        <a:rPr lang="fa-IR" sz="1400" b="1" dirty="0">
                          <a:latin typeface="Calibri"/>
                          <a:ea typeface="Calibri"/>
                          <a:cs typeface="B Nazanin"/>
                        </a:rPr>
                        <a:t>جابجا شدن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بدون کمک در تخت یا روی صندلی نشسته و خارج می شود. وسایل کمکی برای حرکت قابل قبول است.</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نیاز به کمک کسی و یا چیزی برای حرکت در تخت و صندلی.</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نیاز کامل برای حرکت دارد.</a:t>
                      </a:r>
                      <a:endParaRPr lang="en-US" sz="1100" dirty="0">
                        <a:latin typeface="Calibri"/>
                        <a:ea typeface="Calibri"/>
                        <a:cs typeface="Arial"/>
                      </a:endParaRPr>
                    </a:p>
                  </a:txBody>
                  <a:tcPr marL="68580" marR="68580" marT="0" marB="0"/>
                </a:tc>
              </a:tr>
              <a:tr h="671979">
                <a:tc>
                  <a:txBody>
                    <a:bodyPr/>
                    <a:lstStyle/>
                    <a:p>
                      <a:pPr algn="r" rtl="1">
                        <a:lnSpc>
                          <a:spcPct val="115000"/>
                        </a:lnSpc>
                        <a:spcAft>
                          <a:spcPts val="0"/>
                        </a:spcAft>
                      </a:pPr>
                      <a:r>
                        <a:rPr lang="fa-IR" sz="1400" b="1" dirty="0">
                          <a:latin typeface="Calibri"/>
                          <a:ea typeface="Calibri"/>
                          <a:cs typeface="B Nazanin"/>
                        </a:rPr>
                        <a:t>اختیار داشتن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اختیار کاملی برای دفع ادرار و مدفوع دارد.</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بطور نسبی اختیار دارد و از ایزی لایف و یا سوند استفاده می کند.</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 (امتیاز0، </a:t>
                      </a:r>
                      <a:r>
                        <a:rPr lang="fa-IR" sz="1200" dirty="0">
                          <a:solidFill>
                            <a:srgbClr val="FFFFFF"/>
                          </a:solidFill>
                          <a:highlight>
                            <a:srgbClr val="000000"/>
                          </a:highlight>
                          <a:latin typeface="Calibri"/>
                          <a:ea typeface="Calibri"/>
                          <a:cs typeface="B Mitra"/>
                        </a:rPr>
                        <a:t>و</a:t>
                      </a:r>
                      <a:r>
                        <a:rPr lang="fa-IR" sz="1200" dirty="0">
                          <a:latin typeface="Calibri"/>
                          <a:ea typeface="Calibri"/>
                          <a:cs typeface="B Nazanin"/>
                        </a:rPr>
                        <a:t>) کاملا بی اختیاری بوده و نیاز به راهکارهای کنترلی دارد.</a:t>
                      </a:r>
                      <a:endParaRPr lang="en-US" sz="1100" dirty="0">
                        <a:latin typeface="Calibri"/>
                        <a:ea typeface="Calibri"/>
                        <a:cs typeface="Arial"/>
                      </a:endParaRPr>
                    </a:p>
                  </a:txBody>
                  <a:tcPr marL="68580" marR="68580" marT="0" marB="0"/>
                </a:tc>
              </a:tr>
              <a:tr h="660848">
                <a:tc>
                  <a:txBody>
                    <a:bodyPr/>
                    <a:lstStyle/>
                    <a:p>
                      <a:pPr algn="r" rtl="1">
                        <a:lnSpc>
                          <a:spcPct val="115000"/>
                        </a:lnSpc>
                        <a:spcAft>
                          <a:spcPts val="0"/>
                        </a:spcAft>
                      </a:pPr>
                      <a:r>
                        <a:rPr lang="fa-IR" sz="1400" b="1" dirty="0">
                          <a:latin typeface="Calibri"/>
                          <a:ea typeface="Calibri"/>
                          <a:cs typeface="B Nazanin"/>
                        </a:rPr>
                        <a:t>غذا خوردن</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  ...........</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fa-IR" sz="1200">
                          <a:latin typeface="Calibri"/>
                          <a:ea typeface="Calibri"/>
                          <a:cs typeface="B Nazanin"/>
                        </a:rPr>
                        <a:t>(1 امتیاز، </a:t>
                      </a:r>
                      <a:r>
                        <a:rPr lang="fa-IR" sz="1200">
                          <a:solidFill>
                            <a:srgbClr val="FFFFFF"/>
                          </a:solidFill>
                          <a:highlight>
                            <a:srgbClr val="000000"/>
                          </a:highlight>
                          <a:latin typeface="Calibri"/>
                          <a:ea typeface="Calibri"/>
                          <a:cs typeface="B Mitra"/>
                        </a:rPr>
                        <a:t>غ</a:t>
                      </a:r>
                      <a:r>
                        <a:rPr lang="fa-IR" sz="1200">
                          <a:latin typeface="Calibri"/>
                          <a:ea typeface="Calibri"/>
                          <a:cs typeface="B Nazanin"/>
                        </a:rPr>
                        <a:t>) غذا را بدون کمک فرد دیگری از بشقاب برداشته و می خورد. آماده ساختن غذا ممکن است توسط فردی دیگری انجام شود.</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fa-IR" sz="1200" dirty="0">
                          <a:latin typeface="Calibri"/>
                          <a:ea typeface="Calibri"/>
                          <a:cs typeface="B Nazanin"/>
                        </a:rPr>
                        <a:t>(امتیاز 0) نیاز به کمک نسبی است.</a:t>
                      </a:r>
                      <a:endParaRPr lang="en-US" sz="1100" dirty="0">
                        <a:latin typeface="Calibri"/>
                        <a:ea typeface="Calibri"/>
                        <a:cs typeface="Arial"/>
                      </a:endParaRPr>
                    </a:p>
                    <a:p>
                      <a:pPr algn="r" rtl="1">
                        <a:lnSpc>
                          <a:spcPct val="115000"/>
                        </a:lnSpc>
                        <a:spcAft>
                          <a:spcPts val="0"/>
                        </a:spcAft>
                      </a:pPr>
                      <a:r>
                        <a:rPr lang="fa-IR" sz="1200" dirty="0">
                          <a:latin typeface="Calibri"/>
                          <a:ea typeface="Calibri"/>
                          <a:cs typeface="B Nazanin"/>
                        </a:rPr>
                        <a:t>(امتیاز0، </a:t>
                      </a:r>
                      <a:r>
                        <a:rPr lang="fa-IR" sz="1200" dirty="0">
                          <a:solidFill>
                            <a:srgbClr val="FFFFFF"/>
                          </a:solidFill>
                          <a:highlight>
                            <a:srgbClr val="000000"/>
                          </a:highlight>
                          <a:latin typeface="Calibri"/>
                          <a:ea typeface="Calibri"/>
                          <a:cs typeface="B Nazanin"/>
                        </a:rPr>
                        <a:t>ن</a:t>
                      </a:r>
                      <a:r>
                        <a:rPr lang="fa-IR" sz="1200" dirty="0">
                          <a:latin typeface="Calibri"/>
                          <a:ea typeface="Calibri"/>
                          <a:cs typeface="B Nazanin"/>
                        </a:rPr>
                        <a:t>) قادر به خوردن غذا نبوده و روش های تغذیه ایی کمکی استفاده می شود.</a:t>
                      </a:r>
                      <a:endParaRPr lang="en-US" sz="1100" dirty="0">
                        <a:latin typeface="Calibri"/>
                        <a:ea typeface="Calibri"/>
                        <a:cs typeface="Arial"/>
                      </a:endParaRPr>
                    </a:p>
                  </a:txBody>
                  <a:tcPr marL="68580" marR="68580" marT="0" marB="0"/>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2000" b="1" dirty="0" smtClean="0">
                <a:cs typeface="B Nazanin" pitchFamily="2" charset="-78"/>
              </a:rPr>
              <a:t>شاخص </a:t>
            </a:r>
            <a:r>
              <a:rPr lang="en-US" sz="2000" b="1" dirty="0" smtClean="0">
                <a:cs typeface="B Nazanin" pitchFamily="2" charset="-78"/>
              </a:rPr>
              <a:t>KATZ </a:t>
            </a:r>
            <a:r>
              <a:rPr lang="fa-IR" sz="2000" b="1" dirty="0" smtClean="0">
                <a:cs typeface="B Nazanin" pitchFamily="2" charset="-78"/>
              </a:rPr>
              <a:t/>
            </a:r>
            <a:br>
              <a:rPr lang="fa-IR" sz="2000" b="1" dirty="0" smtClean="0">
                <a:cs typeface="B Nazanin" pitchFamily="2" charset="-78"/>
              </a:rPr>
            </a:br>
            <a:r>
              <a:rPr lang="fa-IR" sz="2000" b="1" dirty="0" smtClean="0">
                <a:cs typeface="B Nazanin" pitchFamily="2" charset="-78"/>
              </a:rPr>
              <a:t>بررسی فعالیت های روزمره زندگی (</a:t>
            </a:r>
            <a:r>
              <a:rPr lang="en-US" sz="2000" b="1" dirty="0" smtClean="0">
                <a:cs typeface="B Nazanin" pitchFamily="2" charset="-78"/>
              </a:rPr>
              <a:t>ADL</a:t>
            </a:r>
            <a:r>
              <a:rPr lang="fa-IR" sz="2000" b="1" dirty="0" smtClean="0">
                <a:cs typeface="B Nazanin" pitchFamily="2" charset="-78"/>
              </a:rPr>
              <a:t>)</a:t>
            </a:r>
            <a:endParaRPr lang="en-US" sz="2000" dirty="0">
              <a:cs typeface="B Nazanin" pitchFamily="2" charset="-78"/>
            </a:endParaRPr>
          </a:p>
        </p:txBody>
      </p:sp>
      <p:sp>
        <p:nvSpPr>
          <p:cNvPr id="2049" name="Rectangle 1"/>
          <p:cNvSpPr>
            <a:spLocks noChangeArrowheads="1"/>
          </p:cNvSpPr>
          <p:nvPr/>
        </p:nvSpPr>
        <p:spPr bwMode="auto">
          <a:xfrm>
            <a:off x="0" y="5943600"/>
            <a:ext cx="8839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کل امتیاز= ...............                6=بالا (بیمار مستقل است)    0= پایین (بیمار بطور کلی وابسته است)</a:t>
            </a:r>
            <a:endParaRPr kumimoji="0" lang="en-US" sz="7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*امتیاز دهی: امتیاز 6 به معنی عملکرد مستقل و کامل، 4 به معنی اختلال متوسط، و 2 یا کمتر به معنی اختلال شدید در عملکرد. </a:t>
            </a:r>
            <a:endParaRPr kumimoji="0" lang="en-US" sz="7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در کتاب مراقبت های بهداشتی اولیه در سالمندان ایران، این مورد را امتیاز دهی را اینگونه ذکرکرده است:</a:t>
            </a:r>
            <a:endParaRPr kumimoji="0" lang="en-US" sz="700" b="1" i="0" u="none" strike="noStrike" cap="none" normalizeH="0" baseline="0" dirty="0" smtClean="0">
              <a:ln>
                <a:noFill/>
              </a:ln>
              <a:solidFill>
                <a:schemeClr val="tx1"/>
              </a:solidFill>
              <a:effectLst/>
              <a:latin typeface="Arial" pitchFamily="34" charset="0"/>
              <a:cs typeface="B Nazanin" pitchFamily="2" charset="-78"/>
            </a:endParaRPr>
          </a:p>
          <a:p>
            <a:pPr lvl="0" algn="r" rtl="1" eaLnBrk="0" fontAlgn="base" hangingPunct="0">
              <a:spcBef>
                <a:spcPct val="0"/>
              </a:spcBef>
              <a:spcAft>
                <a:spcPct val="0"/>
              </a:spcAft>
            </a:pPr>
            <a:r>
              <a:rPr lang="fa-IR" sz="1200" b="1" dirty="0" smtClean="0">
                <a:cs typeface="B Nazanin" pitchFamily="2" charset="-78"/>
              </a:rPr>
              <a:t>غ : غیر وابسته		ن : نیازمند کمک  		و : وابسته</a:t>
            </a:r>
            <a:endParaRPr kumimoji="0" lang="fa-IR" sz="1800" b="1"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1069032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Rot="1" noChangeArrowheads="1"/>
          </p:cNvSpPr>
          <p:nvPr>
            <p:ph type="title"/>
          </p:nvPr>
        </p:nvSpPr>
        <p:spPr>
          <a:xfrm>
            <a:off x="2339752" y="71414"/>
            <a:ext cx="656136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sp>
        <p:nvSpPr>
          <p:cNvPr id="7" name="Content Placeholder 1"/>
          <p:cNvSpPr>
            <a:spLocks noGrp="1"/>
          </p:cNvSpPr>
          <p:nvPr>
            <p:ph idx="1"/>
          </p:nvPr>
        </p:nvSpPr>
        <p:spPr>
          <a:xfrm>
            <a:off x="1547664" y="1700808"/>
            <a:ext cx="6768752" cy="3960440"/>
          </a:xfrm>
        </p:spPr>
        <p:txBody>
          <a:bodyPr>
            <a:noAutofit/>
          </a:bodyPr>
          <a:lstStyle/>
          <a:p>
            <a:pPr lvl="0" algn="just" rtl="1">
              <a:lnSpc>
                <a:spcPct val="150000"/>
              </a:lnSpc>
            </a:pP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سقوط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ها یکی از دلایل صدمات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مرگ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آفرین و آسیب رسان در ایالات متحده آمریکا بوده و یکی از دلایل عمده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ناتوانی های حرکتی</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دریافت خدمات بیمارستانی</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صدمات روحی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و </a:t>
            </a:r>
            <a:r>
              <a:rPr lang="fa-IR" b="1" dirty="0" smtClean="0">
                <a:solidFill>
                  <a:srgbClr val="00B050"/>
                </a:solidFill>
                <a:effectLst>
                  <a:outerShdw blurRad="31750" dist="25400" dir="5400000" algn="tl" rotWithShape="0">
                    <a:srgbClr val="000000">
                      <a:alpha val="25000"/>
                    </a:srgbClr>
                  </a:outerShdw>
                </a:effectLst>
                <a:latin typeface="+mj-lt"/>
                <a:ea typeface="+mj-ea"/>
                <a:cs typeface="B Nazanin" pitchFamily="2" charset="-78"/>
              </a:rPr>
              <a:t>بستری شدن در بیمارستان </a:t>
            </a:r>
            <a:r>
              <a:rPr lang="fa-IR"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rPr>
              <a:t>است. </a:t>
            </a:r>
            <a:endParaRPr lang="en-US" b="1" dirty="0" smtClean="0">
              <a:solidFill>
                <a:schemeClr val="tx2"/>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10" name="Picture 2" descr="http://www.insidermedicine.com/Images/Video/Thumbnail/PRE4354.jpg"/>
          <p:cNvPicPr>
            <a:picLocks noChangeAspect="1" noChangeArrowheads="1"/>
          </p:cNvPicPr>
          <p:nvPr/>
        </p:nvPicPr>
        <p:blipFill>
          <a:blip r:embed="rId3" cstate="print"/>
          <a:srcRect/>
          <a:stretch>
            <a:fillRect/>
          </a:stretch>
        </p:blipFill>
        <p:spPr bwMode="auto">
          <a:xfrm>
            <a:off x="251520" y="44624"/>
            <a:ext cx="1879624" cy="1226988"/>
          </a:xfrm>
          <a:prstGeom prst="rect">
            <a:avLst/>
          </a:prstGeom>
          <a:noFill/>
          <a:ln w="9525">
            <a:noFill/>
            <a:miter lim="800000"/>
            <a:headEnd/>
            <a:tailEnd/>
          </a:ln>
        </p:spPr>
      </p:pic>
    </p:spTree>
    <p:extLst>
      <p:ext uri="{BB962C8B-B14F-4D97-AF65-F5344CB8AC3E}">
        <p14:creationId xmlns:p14="http://schemas.microsoft.com/office/powerpoint/2010/main" val="22910260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2000" b="1" dirty="0" smtClean="0">
                <a:cs typeface="B Nazanin" pitchFamily="2" charset="-78"/>
              </a:rPr>
              <a:t>ابزار </a:t>
            </a:r>
            <a:r>
              <a:rPr lang="en-US" sz="2000" b="1" dirty="0" smtClean="0">
                <a:cs typeface="B Nazanin" pitchFamily="2" charset="-78"/>
              </a:rPr>
              <a:t>Lawton</a:t>
            </a:r>
            <a:r>
              <a:rPr lang="fa-IR" sz="2000" b="1" dirty="0" smtClean="0">
                <a:cs typeface="B Nazanin" pitchFamily="2" charset="-78"/>
              </a:rPr>
              <a:t> بررسی فعالیت های روزمره زندگی با وسایل (</a:t>
            </a:r>
            <a:r>
              <a:rPr lang="en-US" sz="2000" b="1" dirty="0" smtClean="0">
                <a:cs typeface="B Nazanin" pitchFamily="2" charset="-78"/>
              </a:rPr>
              <a:t>IADL</a:t>
            </a:r>
            <a:r>
              <a:rPr lang="fa-IR" sz="2000" b="1" dirty="0" smtClean="0">
                <a:cs typeface="B Nazanin" pitchFamily="2" charset="-78"/>
              </a:rPr>
              <a:t>)</a:t>
            </a:r>
            <a:br>
              <a:rPr lang="fa-IR" sz="2000" b="1" dirty="0" smtClean="0">
                <a:cs typeface="B Nazanin" pitchFamily="2" charset="-78"/>
              </a:rPr>
            </a:br>
            <a:r>
              <a:rPr lang="fa-IR" sz="2000" b="1" dirty="0" smtClean="0">
                <a:cs typeface="B Nazanin" pitchFamily="2" charset="-78"/>
              </a:rPr>
              <a:t> یا  فعالیت های مهارتی روزمره زندگی</a:t>
            </a:r>
            <a:endParaRPr lang="en-US" sz="2000" dirty="0">
              <a:cs typeface="B Nazanin" pitchFamily="2" charset="-78"/>
            </a:endParaRPr>
          </a:p>
        </p:txBody>
      </p:sp>
      <p:graphicFrame>
        <p:nvGraphicFramePr>
          <p:cNvPr id="6" name="Content Placeholder 5"/>
          <p:cNvGraphicFramePr>
            <a:graphicFrameLocks noGrp="1"/>
          </p:cNvGraphicFramePr>
          <p:nvPr>
            <p:ph idx="1"/>
          </p:nvPr>
        </p:nvGraphicFramePr>
        <p:xfrm>
          <a:off x="152400" y="838200"/>
          <a:ext cx="8763000" cy="6004560"/>
        </p:xfrm>
        <a:graphic>
          <a:graphicData uri="http://schemas.openxmlformats.org/drawingml/2006/table">
            <a:tbl>
              <a:tblPr firstRow="1" bandRow="1">
                <a:tableStyleId>{5C22544A-7EE6-4342-B048-85BDC9FD1C3A}</a:tableStyleId>
              </a:tblPr>
              <a:tblGrid>
                <a:gridCol w="8763000"/>
              </a:tblGrid>
              <a:tr h="1995512">
                <a:tc>
                  <a:txBody>
                    <a:bodyPr/>
                    <a:lstStyle/>
                    <a:p>
                      <a:pPr algn="just" rtl="1"/>
                      <a:r>
                        <a:rPr lang="fa-IR" sz="2000" b="1" kern="1200" dirty="0" smtClean="0">
                          <a:solidFill>
                            <a:schemeClr val="lt1"/>
                          </a:solidFill>
                          <a:latin typeface="+mn-lt"/>
                          <a:ea typeface="+mn-ea"/>
                          <a:cs typeface="B Nazanin" pitchFamily="2" charset="-78"/>
                        </a:rPr>
                        <a:t>توانایی استفاده از تلفن</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  می تواند شماره تلفن های را جستجو نماید و به تنهایی تماس بگیرد.</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 یکسری شماره های آشنا را می تواند بگیرید.</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 به تلفن پاسخ داده اما نمی تواند تماس بگیرید.</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.....0..... اصلا از تلفن همراه نمی تواند استفاده کند.</a:t>
                      </a:r>
                      <a:endParaRPr lang="en-US" sz="2000" b="1" kern="1200" dirty="0" smtClean="0">
                        <a:solidFill>
                          <a:schemeClr val="lt1"/>
                        </a:solidFill>
                        <a:latin typeface="+mn-lt"/>
                        <a:ea typeface="+mn-ea"/>
                        <a:cs typeface="B Nazanin" pitchFamily="2" charset="-78"/>
                      </a:endParaRPr>
                    </a:p>
                    <a:p>
                      <a:pPr algn="just" rtl="1"/>
                      <a:endParaRPr lang="en-US" sz="2800" dirty="0"/>
                    </a:p>
                  </a:txBody>
                  <a:tcPr/>
                </a:tc>
              </a:tr>
              <a:tr h="1844040">
                <a:tc>
                  <a:txBody>
                    <a:bodyPr/>
                    <a:lstStyle/>
                    <a:p>
                      <a:pPr marL="0" algn="just" defTabSz="914400" rtl="1" eaLnBrk="1" latinLnBrk="0" hangingPunct="1"/>
                      <a:r>
                        <a:rPr lang="fa-IR" sz="2000" b="1" kern="1200" dirty="0" smtClean="0">
                          <a:solidFill>
                            <a:schemeClr val="tx1"/>
                          </a:solidFill>
                          <a:latin typeface="+mn-lt"/>
                          <a:ea typeface="+mn-ea"/>
                          <a:cs typeface="B Nazanin" pitchFamily="2" charset="-78"/>
                        </a:rPr>
                        <a:t>خرید کردن</a:t>
                      </a:r>
                      <a:endParaRPr lang="en-US" sz="2000" b="1" kern="1200" dirty="0" smtClean="0">
                        <a:solidFill>
                          <a:schemeClr val="tx1"/>
                        </a:solidFill>
                        <a:latin typeface="+mn-lt"/>
                        <a:ea typeface="+mn-ea"/>
                        <a:cs typeface="B Nazanin" pitchFamily="2" charset="-78"/>
                      </a:endParaRPr>
                    </a:p>
                    <a:p>
                      <a:pPr marL="0" algn="just" defTabSz="914400" rtl="1" eaLnBrk="1" latinLnBrk="0" hangingPunct="1"/>
                      <a:r>
                        <a:rPr lang="fa-IR" sz="2000" b="1" kern="1200" dirty="0" smtClean="0">
                          <a:solidFill>
                            <a:schemeClr val="tx1"/>
                          </a:solidFill>
                          <a:latin typeface="+mn-lt"/>
                          <a:ea typeface="+mn-ea"/>
                          <a:cs typeface="B Nazanin" pitchFamily="2" charset="-78"/>
                        </a:rPr>
                        <a:t>.....1..... همه خرید های خود را بطور مستقل انجام می دهد.</a:t>
                      </a:r>
                      <a:endParaRPr lang="en-US" sz="2000" b="1" kern="1200" dirty="0" smtClean="0">
                        <a:solidFill>
                          <a:schemeClr val="tx1"/>
                        </a:solidFill>
                        <a:latin typeface="+mn-lt"/>
                        <a:ea typeface="+mn-ea"/>
                        <a:cs typeface="B Nazanin" pitchFamily="2" charset="-78"/>
                      </a:endParaRPr>
                    </a:p>
                    <a:p>
                      <a:pPr marL="0" algn="just" defTabSz="914400" rtl="1" eaLnBrk="1" latinLnBrk="0" hangingPunct="1"/>
                      <a:r>
                        <a:rPr lang="fa-IR" sz="2000" b="1" kern="1200" dirty="0" smtClean="0">
                          <a:solidFill>
                            <a:schemeClr val="tx1"/>
                          </a:solidFill>
                          <a:latin typeface="+mn-lt"/>
                          <a:ea typeface="+mn-ea"/>
                          <a:cs typeface="B Nazanin" pitchFamily="2" charset="-78"/>
                        </a:rPr>
                        <a:t>.....0..... بطور مستقل فقط برخی خریدهای کوچک را انجام می دهد.</a:t>
                      </a:r>
                      <a:endParaRPr lang="en-US" sz="2000" b="1" kern="1200" dirty="0" smtClean="0">
                        <a:solidFill>
                          <a:schemeClr val="tx1"/>
                        </a:solidFill>
                        <a:latin typeface="+mn-lt"/>
                        <a:ea typeface="+mn-ea"/>
                        <a:cs typeface="B Nazanin" pitchFamily="2" charset="-78"/>
                      </a:endParaRPr>
                    </a:p>
                    <a:p>
                      <a:pPr marL="0" algn="just" defTabSz="914400" rtl="1" eaLnBrk="1" latinLnBrk="0" hangingPunct="1"/>
                      <a:r>
                        <a:rPr lang="fa-IR" sz="2000" b="1" kern="1200" dirty="0" smtClean="0">
                          <a:solidFill>
                            <a:schemeClr val="tx1"/>
                          </a:solidFill>
                          <a:latin typeface="+mn-lt"/>
                          <a:ea typeface="+mn-ea"/>
                          <a:cs typeface="B Nazanin" pitchFamily="2" charset="-78"/>
                        </a:rPr>
                        <a:t>.....0..... نیاز به همراهی فردی برای خرید دارد.</a:t>
                      </a:r>
                      <a:endParaRPr lang="en-US" sz="2000" b="1" kern="1200" dirty="0" smtClean="0">
                        <a:solidFill>
                          <a:schemeClr val="tx1"/>
                        </a:solidFill>
                        <a:latin typeface="+mn-lt"/>
                        <a:ea typeface="+mn-ea"/>
                        <a:cs typeface="B Nazanin" pitchFamily="2" charset="-78"/>
                      </a:endParaRPr>
                    </a:p>
                    <a:p>
                      <a:pPr marL="0" algn="just" defTabSz="914400" rtl="1" eaLnBrk="1" latinLnBrk="0" hangingPunct="1"/>
                      <a:r>
                        <a:rPr lang="fa-IR" sz="2000" b="1" kern="1200" dirty="0" smtClean="0">
                          <a:solidFill>
                            <a:schemeClr val="tx1"/>
                          </a:solidFill>
                          <a:latin typeface="+mn-lt"/>
                          <a:ea typeface="+mn-ea"/>
                          <a:cs typeface="B Nazanin" pitchFamily="2" charset="-78"/>
                        </a:rPr>
                        <a:t>.....0..... بطور کامل قادر به خرید نیست.</a:t>
                      </a:r>
                      <a:endParaRPr lang="en-US" sz="2000" b="1" kern="1200" dirty="0" smtClean="0">
                        <a:solidFill>
                          <a:schemeClr val="tx1"/>
                        </a:solidFill>
                        <a:latin typeface="+mn-lt"/>
                        <a:ea typeface="+mn-ea"/>
                        <a:cs typeface="B Nazanin" pitchFamily="2" charset="-78"/>
                      </a:endParaRPr>
                    </a:p>
                    <a:p>
                      <a:endParaRPr lang="en-US" sz="2800" dirty="0"/>
                    </a:p>
                  </a:txBody>
                  <a:tcPr/>
                </a:tc>
              </a:tr>
              <a:tr h="1876377">
                <a:tc>
                  <a:txBody>
                    <a:bodyPr/>
                    <a:lstStyle/>
                    <a:p>
                      <a:pPr algn="just" rtl="1"/>
                      <a:r>
                        <a:rPr lang="fa-IR" sz="2000" b="1" kern="1200" dirty="0" smtClean="0">
                          <a:solidFill>
                            <a:schemeClr val="tx1"/>
                          </a:solidFill>
                          <a:latin typeface="+mn-lt"/>
                          <a:ea typeface="+mn-ea"/>
                          <a:cs typeface="B Nazanin" pitchFamily="2" charset="-78"/>
                        </a:rPr>
                        <a:t>غذا پختن</a:t>
                      </a:r>
                      <a:endParaRPr lang="en-US" sz="2000" b="1" kern="1200" dirty="0" smtClean="0">
                        <a:solidFill>
                          <a:schemeClr val="tx1"/>
                        </a:solidFill>
                        <a:latin typeface="+mn-lt"/>
                        <a:ea typeface="+mn-ea"/>
                        <a:cs typeface="B Nazanin" pitchFamily="2" charset="-78"/>
                      </a:endParaRPr>
                    </a:p>
                    <a:p>
                      <a:pPr algn="just" rtl="1"/>
                      <a:r>
                        <a:rPr lang="fa-IR" sz="2000" b="1" kern="1200" dirty="0" smtClean="0">
                          <a:solidFill>
                            <a:schemeClr val="tx1"/>
                          </a:solidFill>
                          <a:latin typeface="+mn-lt"/>
                          <a:ea typeface="+mn-ea"/>
                          <a:cs typeface="B Nazanin" pitchFamily="2" charset="-78"/>
                        </a:rPr>
                        <a:t>.....1..... بطور مستقل وعده های غذایی را برنامه ریزی، آماده و میل می کند.</a:t>
                      </a:r>
                      <a:endParaRPr lang="en-US" sz="2000" b="1" kern="1200" dirty="0" smtClean="0">
                        <a:solidFill>
                          <a:schemeClr val="tx1"/>
                        </a:solidFill>
                        <a:latin typeface="+mn-lt"/>
                        <a:ea typeface="+mn-ea"/>
                        <a:cs typeface="B Nazanin" pitchFamily="2" charset="-78"/>
                      </a:endParaRPr>
                    </a:p>
                    <a:p>
                      <a:pPr algn="just" rtl="1"/>
                      <a:r>
                        <a:rPr lang="fa-IR" sz="2000" b="1" kern="1200" dirty="0" smtClean="0">
                          <a:solidFill>
                            <a:schemeClr val="tx1"/>
                          </a:solidFill>
                          <a:latin typeface="+mn-lt"/>
                          <a:ea typeface="+mn-ea"/>
                          <a:cs typeface="B Nazanin" pitchFamily="2" charset="-78"/>
                        </a:rPr>
                        <a:t>.....0..... وعده های غذایی را آماده می کند اگر مواد اولیه مهیا کنند.</a:t>
                      </a:r>
                      <a:endParaRPr lang="en-US" sz="2000" b="1" kern="1200" dirty="0" smtClean="0">
                        <a:solidFill>
                          <a:schemeClr val="tx1"/>
                        </a:solidFill>
                        <a:latin typeface="+mn-lt"/>
                        <a:ea typeface="+mn-ea"/>
                        <a:cs typeface="B Nazanin" pitchFamily="2" charset="-78"/>
                      </a:endParaRPr>
                    </a:p>
                    <a:p>
                      <a:pPr algn="just" rtl="1"/>
                      <a:r>
                        <a:rPr lang="fa-IR" sz="2000" b="1" kern="1200" dirty="0" smtClean="0">
                          <a:solidFill>
                            <a:schemeClr val="tx1"/>
                          </a:solidFill>
                          <a:latin typeface="+mn-lt"/>
                          <a:ea typeface="+mn-ea"/>
                          <a:cs typeface="B Nazanin" pitchFamily="2" charset="-78"/>
                        </a:rPr>
                        <a:t>.....0.....وعده های غذایی را گرم می کند اما رژیم غذایی را بقدر کافی رعایت نمی کند.</a:t>
                      </a:r>
                      <a:endParaRPr lang="en-US" sz="2000" b="1" kern="1200" dirty="0" smtClean="0">
                        <a:solidFill>
                          <a:schemeClr val="tx1"/>
                        </a:solidFill>
                        <a:latin typeface="+mn-lt"/>
                        <a:ea typeface="+mn-ea"/>
                        <a:cs typeface="B Nazanin" pitchFamily="2" charset="-78"/>
                      </a:endParaRPr>
                    </a:p>
                    <a:p>
                      <a:pPr algn="just" rtl="1"/>
                      <a:r>
                        <a:rPr lang="fa-IR" sz="2000" b="1" kern="1200" dirty="0" smtClean="0">
                          <a:solidFill>
                            <a:schemeClr val="tx1"/>
                          </a:solidFill>
                          <a:latin typeface="+mn-lt"/>
                          <a:ea typeface="+mn-ea"/>
                          <a:cs typeface="B Nazanin" pitchFamily="2" charset="-78"/>
                        </a:rPr>
                        <a:t>.....0..... به فردی جهت آماده کردن غذا نیاز دارد.</a:t>
                      </a:r>
                      <a:endParaRPr lang="en-US" sz="2000" b="1" kern="1200" dirty="0" smtClean="0">
                        <a:solidFill>
                          <a:schemeClr val="tx1"/>
                        </a:solidFill>
                        <a:latin typeface="+mn-lt"/>
                        <a:ea typeface="+mn-ea"/>
                        <a:cs typeface="B Nazanin" pitchFamily="2" charset="-78"/>
                      </a:endParaRPr>
                    </a:p>
                    <a:p>
                      <a:pPr algn="just"/>
                      <a:endParaRPr lang="en-US" sz="2000" b="1" kern="1200" dirty="0" smtClean="0">
                        <a:solidFill>
                          <a:schemeClr val="tx1"/>
                        </a:solidFill>
                        <a:latin typeface="+mn-lt"/>
                        <a:ea typeface="+mn-ea"/>
                        <a:cs typeface="B Nazanin" pitchFamily="2" charset="-78"/>
                      </a:endParaRPr>
                    </a:p>
                  </a:txBody>
                  <a:tcPr/>
                </a:tc>
              </a:tr>
            </a:tbl>
          </a:graphicData>
        </a:graphic>
      </p:graphicFrame>
    </p:spTree>
    <p:extLst>
      <p:ext uri="{BB962C8B-B14F-4D97-AF65-F5344CB8AC3E}">
        <p14:creationId xmlns:p14="http://schemas.microsoft.com/office/powerpoint/2010/main" val="41896272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2000" b="1" dirty="0" smtClean="0">
                <a:cs typeface="B Nazanin" pitchFamily="2" charset="-78"/>
              </a:rPr>
              <a:t>ابزار </a:t>
            </a:r>
            <a:r>
              <a:rPr lang="en-US" sz="2000" b="1" dirty="0" smtClean="0">
                <a:cs typeface="B Nazanin" pitchFamily="2" charset="-78"/>
              </a:rPr>
              <a:t>Lawton</a:t>
            </a:r>
            <a:r>
              <a:rPr lang="fa-IR" sz="2000" b="1" dirty="0" smtClean="0">
                <a:cs typeface="B Nazanin" pitchFamily="2" charset="-78"/>
              </a:rPr>
              <a:t> بررسی فعالیت های روزمره زندگی با وسایل (</a:t>
            </a:r>
            <a:r>
              <a:rPr lang="en-US" sz="2000" b="1" dirty="0" smtClean="0">
                <a:cs typeface="B Nazanin" pitchFamily="2" charset="-78"/>
              </a:rPr>
              <a:t>IADL</a:t>
            </a:r>
            <a:r>
              <a:rPr lang="fa-IR" sz="2000" b="1" dirty="0" smtClean="0">
                <a:cs typeface="B Nazanin" pitchFamily="2" charset="-78"/>
              </a:rPr>
              <a:t>)</a:t>
            </a:r>
            <a:br>
              <a:rPr lang="fa-IR" sz="2000" b="1" dirty="0" smtClean="0">
                <a:cs typeface="B Nazanin" pitchFamily="2" charset="-78"/>
              </a:rPr>
            </a:br>
            <a:r>
              <a:rPr lang="fa-IR" sz="2000" b="1" dirty="0" smtClean="0">
                <a:cs typeface="B Nazanin" pitchFamily="2" charset="-78"/>
              </a:rPr>
              <a:t> یا  فعالیت های مهارتی روزمره زندگی</a:t>
            </a:r>
            <a:endParaRPr lang="en-US" sz="2000" dirty="0">
              <a:cs typeface="B Nazanin" pitchFamily="2" charset="-78"/>
            </a:endParaRPr>
          </a:p>
        </p:txBody>
      </p:sp>
      <p:graphicFrame>
        <p:nvGraphicFramePr>
          <p:cNvPr id="6" name="Content Placeholder 5"/>
          <p:cNvGraphicFramePr>
            <a:graphicFrameLocks noGrp="1"/>
          </p:cNvGraphicFramePr>
          <p:nvPr>
            <p:ph idx="1"/>
          </p:nvPr>
        </p:nvGraphicFramePr>
        <p:xfrm>
          <a:off x="152400" y="838200"/>
          <a:ext cx="8763000" cy="5867400"/>
        </p:xfrm>
        <a:graphic>
          <a:graphicData uri="http://schemas.openxmlformats.org/drawingml/2006/table">
            <a:tbl>
              <a:tblPr firstRow="1" bandRow="1">
                <a:tableStyleId>{5C22544A-7EE6-4342-B048-85BDC9FD1C3A}</a:tableStyleId>
              </a:tblPr>
              <a:tblGrid>
                <a:gridCol w="8763000"/>
              </a:tblGrid>
              <a:tr h="2109196">
                <a:tc>
                  <a:txBody>
                    <a:bodyPr/>
                    <a:lstStyle/>
                    <a:p>
                      <a:pPr algn="just" rtl="1"/>
                      <a:r>
                        <a:rPr lang="fa-IR" sz="1800" b="1" kern="1200" dirty="0" smtClean="0">
                          <a:solidFill>
                            <a:schemeClr val="tx1"/>
                          </a:solidFill>
                          <a:latin typeface="+mn-lt"/>
                          <a:ea typeface="+mn-ea"/>
                          <a:cs typeface="B Nazanin" pitchFamily="2" charset="-78"/>
                        </a:rPr>
                        <a:t>خانه داری</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خانه را با کمک دستیاری جهت کارهای سنگین مرتب نگه می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برخی کارهای سبک را از جمله شستن ظرف ها و پهن کردن رختخواب، خودش انجام می دهد.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برخی کارهای سبک را انجام می دهد، اما نمی تواند نظافت خانه را حفظ نماید.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به کمک فردی جهت انجام و حفظ نظافت خانه نیاز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.....0..... در وظایف خانه داری قادر به همکاری نیست.</a:t>
                      </a:r>
                      <a:endParaRPr lang="en-US" sz="1800" b="1" kern="1200" dirty="0" smtClean="0">
                        <a:solidFill>
                          <a:schemeClr val="tx1"/>
                        </a:solidFill>
                        <a:latin typeface="+mn-lt"/>
                        <a:ea typeface="+mn-ea"/>
                        <a:cs typeface="B Nazanin" pitchFamily="2" charset="-78"/>
                      </a:endParaRPr>
                    </a:p>
                    <a:p>
                      <a:pPr algn="just"/>
                      <a:endParaRPr lang="en-US" sz="1800" b="1" kern="1200" dirty="0" smtClean="0">
                        <a:solidFill>
                          <a:schemeClr val="tx1"/>
                        </a:solidFill>
                        <a:latin typeface="+mn-lt"/>
                        <a:ea typeface="+mn-ea"/>
                        <a:cs typeface="B Nazanin" pitchFamily="2" charset="-78"/>
                      </a:endParaRPr>
                    </a:p>
                  </a:txBody>
                  <a:tcPr/>
                </a:tc>
              </a:tr>
              <a:tr h="1572310">
                <a:tc>
                  <a:txBody>
                    <a:bodyPr/>
                    <a:lstStyle/>
                    <a:p>
                      <a:pPr algn="just" rtl="1"/>
                      <a:r>
                        <a:rPr lang="fa-IR" sz="1800" b="1" kern="1200" dirty="0" smtClean="0">
                          <a:solidFill>
                            <a:schemeClr val="tx1"/>
                          </a:solidFill>
                          <a:latin typeface="+mn-lt"/>
                          <a:ea typeface="+mn-ea"/>
                          <a:cs typeface="B Nazanin" pitchFamily="2" charset="-78"/>
                        </a:rPr>
                        <a:t>شستشوی لباس ها</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بطور کامل شستشو لباس های خود را انجام می دهد.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برخی از لباس های کوچک مثل جوراب و لباس های زیر را شستشو می کند.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.....0..... تمامی لباس های فرد توسط فردی دیگر شسته می شوند.</a:t>
                      </a:r>
                      <a:endParaRPr lang="en-US" sz="1800" b="1" kern="1200" dirty="0" smtClean="0">
                        <a:solidFill>
                          <a:schemeClr val="tx1"/>
                        </a:solidFill>
                        <a:latin typeface="+mn-lt"/>
                        <a:ea typeface="+mn-ea"/>
                        <a:cs typeface="B Nazanin" pitchFamily="2" charset="-78"/>
                      </a:endParaRPr>
                    </a:p>
                    <a:p>
                      <a:pPr algn="just"/>
                      <a:endParaRPr lang="en-US" sz="1800" b="1" kern="1200" dirty="0" smtClean="0">
                        <a:solidFill>
                          <a:schemeClr val="tx1"/>
                        </a:solidFill>
                        <a:latin typeface="+mn-lt"/>
                        <a:ea typeface="+mn-ea"/>
                        <a:cs typeface="B Nazanin" pitchFamily="2" charset="-78"/>
                      </a:endParaRPr>
                    </a:p>
                  </a:txBody>
                  <a:tcPr/>
                </a:tc>
              </a:tr>
              <a:tr h="2185894">
                <a:tc>
                  <a:txBody>
                    <a:bodyPr/>
                    <a:lstStyle/>
                    <a:p>
                      <a:pPr algn="just" rtl="1"/>
                      <a:r>
                        <a:rPr lang="fa-IR" sz="1800" b="1" kern="1200" dirty="0" smtClean="0">
                          <a:solidFill>
                            <a:schemeClr val="tx1"/>
                          </a:solidFill>
                          <a:latin typeface="+mn-lt"/>
                          <a:ea typeface="+mn-ea"/>
                          <a:cs typeface="B Nazanin" pitchFamily="2" charset="-78"/>
                        </a:rPr>
                        <a:t>رفت و آمد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بطور مستقل با وسایل عمومی و یا ماشین شخصی خود رفت و آمد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از طریق تاکسی رفت و آمد دارد ولی از وسایل عمومی نمی تواند استفاده کند.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.....1..... با وسایل عمومی به همراه و یا کمک کسی دیگر رفت و آمد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.....0..... رفت و آمد محدودی با تاکسی و یا اتومبیل با کمک کسی دیگر دارد.</a:t>
                      </a:r>
                      <a:endParaRPr lang="en-US" sz="1800" b="1" kern="1200" dirty="0" smtClean="0">
                        <a:solidFill>
                          <a:schemeClr val="tx1"/>
                        </a:solidFill>
                        <a:latin typeface="+mn-lt"/>
                        <a:ea typeface="+mn-ea"/>
                        <a:cs typeface="B Nazanin" pitchFamily="2" charset="-78"/>
                      </a:endParaRPr>
                    </a:p>
                    <a:p>
                      <a:pPr algn="just" rtl="1"/>
                      <a:r>
                        <a:rPr lang="fa-IR" sz="1800" b="1" kern="1200" dirty="0" smtClean="0">
                          <a:solidFill>
                            <a:schemeClr val="tx1"/>
                          </a:solidFill>
                          <a:latin typeface="+mn-lt"/>
                          <a:ea typeface="+mn-ea"/>
                          <a:cs typeface="B Nazanin" pitchFamily="2" charset="-78"/>
                        </a:rPr>
                        <a:t>.....0..... قادر به رفت و آمد با وسایل نقلیه نیست.</a:t>
                      </a:r>
                      <a:endParaRPr lang="en-US" sz="1800" b="1" kern="1200" dirty="0" smtClean="0">
                        <a:solidFill>
                          <a:schemeClr val="tx1"/>
                        </a:solidFill>
                        <a:latin typeface="+mn-lt"/>
                        <a:ea typeface="+mn-ea"/>
                        <a:cs typeface="B Nazanin" pitchFamily="2" charset="-78"/>
                      </a:endParaRPr>
                    </a:p>
                    <a:p>
                      <a:endParaRPr lang="en-US" sz="2400" dirty="0"/>
                    </a:p>
                  </a:txBody>
                  <a:tcPr/>
                </a:tc>
              </a:tr>
            </a:tbl>
          </a:graphicData>
        </a:graphic>
      </p:graphicFrame>
    </p:spTree>
    <p:extLst>
      <p:ext uri="{BB962C8B-B14F-4D97-AF65-F5344CB8AC3E}">
        <p14:creationId xmlns:p14="http://schemas.microsoft.com/office/powerpoint/2010/main" val="23338030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fa-IR" sz="2000" b="1" dirty="0" smtClean="0">
                <a:cs typeface="B Nazanin" pitchFamily="2" charset="-78"/>
              </a:rPr>
              <a:t>ابزار </a:t>
            </a:r>
            <a:r>
              <a:rPr lang="en-US" sz="2000" b="1" dirty="0" smtClean="0">
                <a:cs typeface="B Nazanin" pitchFamily="2" charset="-78"/>
              </a:rPr>
              <a:t>Lawton</a:t>
            </a:r>
            <a:r>
              <a:rPr lang="fa-IR" sz="2000" b="1" dirty="0" smtClean="0">
                <a:cs typeface="B Nazanin" pitchFamily="2" charset="-78"/>
              </a:rPr>
              <a:t> بررسی فعالیت های روزمره زندگی با وسایل (</a:t>
            </a:r>
            <a:r>
              <a:rPr lang="en-US" sz="2000" b="1" dirty="0" smtClean="0">
                <a:cs typeface="B Nazanin" pitchFamily="2" charset="-78"/>
              </a:rPr>
              <a:t>IADL</a:t>
            </a:r>
            <a:r>
              <a:rPr lang="fa-IR" sz="2000" b="1" dirty="0" smtClean="0">
                <a:cs typeface="B Nazanin" pitchFamily="2" charset="-78"/>
              </a:rPr>
              <a:t>)</a:t>
            </a:r>
            <a:br>
              <a:rPr lang="fa-IR" sz="2000" b="1" dirty="0" smtClean="0">
                <a:cs typeface="B Nazanin" pitchFamily="2" charset="-78"/>
              </a:rPr>
            </a:br>
            <a:r>
              <a:rPr lang="fa-IR" sz="2000" b="1" dirty="0" smtClean="0">
                <a:cs typeface="B Nazanin" pitchFamily="2" charset="-78"/>
              </a:rPr>
              <a:t> یا  فعالیت های مهارتی روزمره زندگی</a:t>
            </a:r>
            <a:endParaRPr lang="en-US" sz="2000" dirty="0">
              <a:cs typeface="B Nazanin" pitchFamily="2" charset="-78"/>
            </a:endParaRPr>
          </a:p>
        </p:txBody>
      </p:sp>
      <p:graphicFrame>
        <p:nvGraphicFramePr>
          <p:cNvPr id="6" name="Content Placeholder 5"/>
          <p:cNvGraphicFramePr>
            <a:graphicFrameLocks noGrp="1"/>
          </p:cNvGraphicFramePr>
          <p:nvPr>
            <p:ph idx="1"/>
          </p:nvPr>
        </p:nvGraphicFramePr>
        <p:xfrm>
          <a:off x="152400" y="838200"/>
          <a:ext cx="8763000" cy="6226629"/>
        </p:xfrm>
        <a:graphic>
          <a:graphicData uri="http://schemas.openxmlformats.org/drawingml/2006/table">
            <a:tbl>
              <a:tblPr firstRow="1" bandRow="1">
                <a:tableStyleId>{5C22544A-7EE6-4342-B048-85BDC9FD1C3A}</a:tableStyleId>
              </a:tblPr>
              <a:tblGrid>
                <a:gridCol w="8763000"/>
              </a:tblGrid>
              <a:tr h="1547949">
                <a:tc>
                  <a:txBody>
                    <a:bodyPr/>
                    <a:lstStyle/>
                    <a:p>
                      <a:pPr marL="0" algn="just" defTabSz="914400" rtl="1" eaLnBrk="1" latinLnBrk="0" hangingPunct="1"/>
                      <a:r>
                        <a:rPr lang="fa-IR" sz="1800" b="1" kern="1200" dirty="0" smtClean="0">
                          <a:solidFill>
                            <a:schemeClr val="tx1"/>
                          </a:solidFill>
                          <a:latin typeface="+mn-lt"/>
                          <a:ea typeface="+mn-ea"/>
                          <a:cs typeface="B Nazanin" pitchFamily="2" charset="-78"/>
                        </a:rPr>
                        <a:t>مسئولیت در قبال داروهای خود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.....1..... مسئولیت مصرف داروها با دوز و زمان صحیح انجام می دهد.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.....0..... مسئولیت مصرف داروهایش را دارد ولی اگر دارو و دوزهایش را آماده و مشخص نمایند.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.....0..... قادر به داشتن مسئولیت داروهایش را ندارد</a:t>
                      </a:r>
                      <a:r>
                        <a:rPr lang="fa-IR" sz="2400" kern="1200" dirty="0" smtClean="0">
                          <a:solidFill>
                            <a:schemeClr val="dk1"/>
                          </a:solidFill>
                          <a:latin typeface="+mn-lt"/>
                          <a:ea typeface="+mn-ea"/>
                          <a:cs typeface="+mn-cs"/>
                        </a:rPr>
                        <a:t>.</a:t>
                      </a:r>
                      <a:endParaRPr lang="en-US" sz="2400" kern="1200" dirty="0" smtClean="0">
                        <a:solidFill>
                          <a:schemeClr val="dk1"/>
                        </a:solidFill>
                        <a:latin typeface="+mn-lt"/>
                        <a:ea typeface="+mn-ea"/>
                        <a:cs typeface="+mn-cs"/>
                      </a:endParaRPr>
                    </a:p>
                    <a:p>
                      <a:endParaRPr lang="en-US" sz="2400" dirty="0"/>
                    </a:p>
                  </a:txBody>
                  <a:tcPr/>
                </a:tc>
              </a:tr>
              <a:tr h="1719943">
                <a:tc>
                  <a:txBody>
                    <a:bodyPr/>
                    <a:lstStyle/>
                    <a:p>
                      <a:pPr marL="0" algn="just" defTabSz="914400" rtl="1" eaLnBrk="1" latinLnBrk="0" hangingPunct="1"/>
                      <a:r>
                        <a:rPr lang="fa-IR" sz="1800" b="1" kern="1200" dirty="0" smtClean="0">
                          <a:solidFill>
                            <a:schemeClr val="tx1"/>
                          </a:solidFill>
                          <a:latin typeface="+mn-lt"/>
                          <a:ea typeface="+mn-ea"/>
                          <a:cs typeface="B Nazanin" pitchFamily="2" charset="-78"/>
                        </a:rPr>
                        <a:t>توانایی مدیریت امور مالی</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.....1..... بطور مستقل قادر به مدیریت امور مالی خود را دارد (بودجه، نوشتن چک، پرداخت اجاره و رفتن به بانک)</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.....1..... مدیریت خریدهای روز خود را دارد ولی به کمک فرد دیگر جهت رفتن به بانک و انجام خریدهای بزرگ و غیره نیاز دارد.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r>
                        <a:rPr lang="fa-IR" sz="1800" b="1" kern="1200" dirty="0" smtClean="0">
                          <a:solidFill>
                            <a:schemeClr val="tx1"/>
                          </a:solidFill>
                          <a:latin typeface="+mn-lt"/>
                          <a:ea typeface="+mn-ea"/>
                          <a:cs typeface="B Nazanin" pitchFamily="2" charset="-78"/>
                        </a:rPr>
                        <a:t>.....0.....قادر به مدیریت امور مالی خود نیست.</a:t>
                      </a:r>
                      <a:endParaRPr lang="en-US" sz="1800" b="1" kern="1200" dirty="0" smtClean="0">
                        <a:solidFill>
                          <a:schemeClr val="tx1"/>
                        </a:solidFill>
                        <a:latin typeface="+mn-lt"/>
                        <a:ea typeface="+mn-ea"/>
                        <a:cs typeface="B Nazanin" pitchFamily="2" charset="-78"/>
                      </a:endParaRPr>
                    </a:p>
                    <a:p>
                      <a:endParaRPr lang="en-US" sz="2400" dirty="0"/>
                    </a:p>
                  </a:txBody>
                  <a:tcPr/>
                </a:tc>
              </a:tr>
              <a:tr h="2751909">
                <a:tc>
                  <a:txBody>
                    <a:bodyPr/>
                    <a:lstStyle/>
                    <a:p>
                      <a:pPr marL="0" algn="just" defTabSz="914400" rtl="1" eaLnBrk="1" latinLnBrk="0" hangingPunct="1">
                        <a:lnSpc>
                          <a:spcPct val="150000"/>
                        </a:lnSpc>
                      </a:pPr>
                      <a:r>
                        <a:rPr lang="fa-IR" sz="1800" b="1" kern="1200" dirty="0" smtClean="0">
                          <a:solidFill>
                            <a:schemeClr val="tx1"/>
                          </a:solidFill>
                          <a:latin typeface="+mn-lt"/>
                          <a:ea typeface="+mn-ea"/>
                          <a:cs typeface="B Nazanin" pitchFamily="2" charset="-78"/>
                        </a:rPr>
                        <a:t>امتیاز دهی: چندین راه مختلف برای امتیاز دهی وجود دارد مثلا بریا هر سوال دوبخش (0= ناتوان و 1=بسیار توانا) و یا سه بخشی (1=ناتوان، 2= نیازمند کمک و 3=وابسته) و در نهایتا امتیازها جمع بندی می شوند. بالاترین امتیاز نشاندهنده مهارت بالای فرد است.  زنان قادرند که در تمامی مهارت توانا باشند ولی مردان در سه حیطه غذا پختن، خانه داری و شتسشوی البسه ممکن است قادر نباشند.</a:t>
                      </a:r>
                      <a:endParaRPr lang="en-US" sz="1800" b="1" kern="1200" dirty="0" smtClean="0">
                        <a:solidFill>
                          <a:schemeClr val="tx1"/>
                        </a:solidFill>
                        <a:latin typeface="+mn-lt"/>
                        <a:ea typeface="+mn-ea"/>
                        <a:cs typeface="B Nazanin" pitchFamily="2" charset="-78"/>
                      </a:endParaRPr>
                    </a:p>
                    <a:p>
                      <a:pPr marL="0" algn="just" defTabSz="914400" rtl="1" eaLnBrk="1" latinLnBrk="0" hangingPunct="1">
                        <a:lnSpc>
                          <a:spcPct val="150000"/>
                        </a:lnSpc>
                      </a:pPr>
                      <a:r>
                        <a:rPr lang="fa-IR" sz="1800" b="1" kern="1200" dirty="0" smtClean="0">
                          <a:solidFill>
                            <a:schemeClr val="tx1"/>
                          </a:solidFill>
                          <a:latin typeface="+mn-lt"/>
                          <a:ea typeface="+mn-ea"/>
                          <a:cs typeface="B Nazanin" pitchFamily="2" charset="-78"/>
                        </a:rPr>
                        <a:t> بنابراین بطور کلی امتیاز دهی از صفر (پایین ترین سطح عمکلرد مهارتی، وابسته) تا  8(بالاترین سطح عملکرد مهارتی، مستقل) برای زنان و از صفر تا 5 برای مردان محاسبه می شود.</a:t>
                      </a:r>
                      <a:endParaRPr lang="en-US" sz="2400" dirty="0"/>
                    </a:p>
                  </a:txBody>
                  <a:tcPr/>
                </a:tc>
              </a:tr>
            </a:tbl>
          </a:graphicData>
        </a:graphic>
      </p:graphicFrame>
    </p:spTree>
    <p:extLst>
      <p:ext uri="{BB962C8B-B14F-4D97-AF65-F5344CB8AC3E}">
        <p14:creationId xmlns:p14="http://schemas.microsoft.com/office/powerpoint/2010/main" val="13988960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066800"/>
          <a:ext cx="8839200" cy="5638800"/>
        </p:xfrm>
        <a:graphic>
          <a:graphicData uri="http://schemas.openxmlformats.org/drawingml/2006/table">
            <a:tbl>
              <a:tblPr rtl="1" firstRow="1" bandRow="1">
                <a:tableStyleId>{5C22544A-7EE6-4342-B048-85BDC9FD1C3A}</a:tableStyleId>
              </a:tblPr>
              <a:tblGrid>
                <a:gridCol w="8839200"/>
              </a:tblGrid>
              <a:tr h="5638800">
                <a:tc>
                  <a:txBody>
                    <a:bodyPr/>
                    <a:lstStyle/>
                    <a:p>
                      <a:pPr algn="just" rtl="1"/>
                      <a:r>
                        <a:rPr lang="fa-IR" sz="2000" b="1" kern="1200" dirty="0" smtClean="0">
                          <a:solidFill>
                            <a:schemeClr val="lt1"/>
                          </a:solidFill>
                          <a:latin typeface="+mn-lt"/>
                          <a:ea typeface="+mn-ea"/>
                          <a:cs typeface="B Nazanin" pitchFamily="2" charset="-78"/>
                        </a:rPr>
                        <a:t>الف- تست هاي تعادل</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اموزش ابتداي ي: شخص روي يك صندلي سفت و بي دسته مي نشيند تا مانورهاي ذيل تست شود.</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 تعادل در نشستن :</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تكيه دادن يا ليز خوردن روي صندلي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استوار و راحت =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2- برخاستن :</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بدون كمك قادر نيست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قادر است ( از دست ها براي كمك استفاده مي كند ) =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بدون كمك دست ها مي تواند = 2</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3- تلاش براي برخاستن</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بدون كمك قادر نيست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قادر است ، نياز به بيش از يكبار تلاش دارد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يكباره قادر به برخاستن است =2</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4- تعادل ايستان فوري ( 5 ثانيه اول)</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غير استوار ( تلوتلو خوردن ، حركت پاها ، حركت تنه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استوار ولي با استفاده از واكر يا وسيله ديگر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استوار بدون واكر يا وسيله ديگر = 2</a:t>
                      </a:r>
                      <a:endParaRPr lang="fa-IR" sz="2000" dirty="0">
                        <a:cs typeface="B Nazanin" pitchFamily="2" charset="-78"/>
                      </a:endParaRPr>
                    </a:p>
                  </a:txBody>
                  <a:tcPr/>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en-US" sz="3200" b="1" dirty="0" smtClean="0">
                <a:cs typeface="B Nazanin" pitchFamily="2" charset="-78"/>
              </a:rPr>
              <a:t/>
            </a:r>
            <a:br>
              <a:rPr lang="en-US" sz="3200" b="1" dirty="0" smtClean="0">
                <a:cs typeface="B Nazanin" pitchFamily="2" charset="-78"/>
              </a:rPr>
            </a:br>
            <a:r>
              <a:rPr lang="fa-IR" sz="3200" b="1" dirty="0" smtClean="0">
                <a:cs typeface="B Nazanin" pitchFamily="2" charset="-78"/>
              </a:rPr>
              <a:t> </a:t>
            </a:r>
            <a:br>
              <a:rPr lang="fa-IR" sz="3200" b="1" dirty="0" smtClean="0">
                <a:cs typeface="B Nazanin" pitchFamily="2" charset="-78"/>
              </a:rPr>
            </a:br>
            <a:r>
              <a:rPr lang="fa-IR" sz="3200" b="1" dirty="0" smtClean="0">
                <a:cs typeface="B Nazanin" pitchFamily="2" charset="-78"/>
              </a:rPr>
              <a:t> </a:t>
            </a:r>
            <a:r>
              <a:rPr lang="fa-IR" sz="3200" dirty="0" smtClean="0">
                <a:cs typeface="B Nazanin" pitchFamily="2" charset="-78"/>
              </a:rPr>
              <a:t>فرم ارزيابي سلامت جسمی</a:t>
            </a:r>
            <a:br>
              <a:rPr lang="fa-IR" sz="3200" dirty="0" smtClean="0">
                <a:cs typeface="B Nazanin" pitchFamily="2" charset="-78"/>
              </a:rPr>
            </a:br>
            <a:r>
              <a:rPr lang="fa-IR" sz="3200" dirty="0" smtClean="0">
                <a:cs typeface="B Nazanin" pitchFamily="2" charset="-78"/>
              </a:rPr>
              <a:t> </a:t>
            </a:r>
            <a:r>
              <a:rPr lang="en-US" sz="3200" dirty="0" smtClean="0">
                <a:cs typeface="B Nazanin" pitchFamily="2" charset="-78"/>
              </a:rPr>
              <a:t>Tinetti Scale</a:t>
            </a:r>
            <a:br>
              <a:rPr lang="en-US" sz="3200" dirty="0" smtClean="0">
                <a:cs typeface="B Nazanin" pitchFamily="2" charset="-78"/>
              </a:rPr>
            </a:b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Tree>
    <p:extLst>
      <p:ext uri="{BB962C8B-B14F-4D97-AF65-F5344CB8AC3E}">
        <p14:creationId xmlns:p14="http://schemas.microsoft.com/office/powerpoint/2010/main" val="3065998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066800"/>
          <a:ext cx="8839200" cy="5638800"/>
        </p:xfrm>
        <a:graphic>
          <a:graphicData uri="http://schemas.openxmlformats.org/drawingml/2006/table">
            <a:tbl>
              <a:tblPr rtl="1" firstRow="1" bandRow="1">
                <a:tableStyleId>{5C22544A-7EE6-4342-B048-85BDC9FD1C3A}</a:tableStyleId>
              </a:tblPr>
              <a:tblGrid>
                <a:gridCol w="8839200"/>
              </a:tblGrid>
              <a:tr h="5638800">
                <a:tc>
                  <a:txBody>
                    <a:bodyPr/>
                    <a:lstStyle/>
                    <a:p>
                      <a:pPr algn="just" rtl="1"/>
                      <a:r>
                        <a:rPr lang="fa-IR" sz="1600" b="1" kern="1200" dirty="0" smtClean="0">
                          <a:solidFill>
                            <a:schemeClr val="lt1"/>
                          </a:solidFill>
                          <a:latin typeface="+mn-lt"/>
                          <a:ea typeface="+mn-ea"/>
                          <a:cs typeface="B Nazanin" pitchFamily="2" charset="-78"/>
                        </a:rPr>
                        <a:t>5- تعادل ايستادن :</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غير استوار =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استوار ولي در عرض راه رفتن ( قسمت داخلي پاشنه بيشتر از 4 اينچ از هم جدا باشد و از عصا يا وسيله ديگر استفاده كند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راه رفتن در عرض باريك بدون كمك =2</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6- هل دادن ( شخص در وضعيت ماكزيمم با پاهاي در حد امكان نزديك هم قرار مي گيرد ، ازمونگر به ارامي با كف دست 3 مرتبه بر روي استرنوم شخص فشار وارد مي كند )</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تمايل به زمين خوردن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تلوتلو خوردن ، چنگ زدن ، خود را گرفتن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استوار =2</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7- با چشم هاي بسته ( در ماكزيمم وضعيت مانند شماره 6)</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غير استوار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استوار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8- چرخيدن ( 360 درجه)</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كشيدن پا بر روي زمين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كشيدن نسبي پا بر روي زمين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گام هاي استوار =2</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9- نشستن</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نامطمئن ( تخمين نادرست مسافت ، بر روي صندلي افتادن ) =0</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استفاده از دست ها يا نبود يك حركت روان =1</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حركت روان و مطمئن =2</a:t>
                      </a:r>
                      <a:endParaRPr lang="en-US" sz="1600" b="1" kern="1200" dirty="0" smtClean="0">
                        <a:solidFill>
                          <a:schemeClr val="lt1"/>
                        </a:solidFill>
                        <a:latin typeface="+mn-lt"/>
                        <a:ea typeface="+mn-ea"/>
                        <a:cs typeface="B Nazanin" pitchFamily="2" charset="-78"/>
                      </a:endParaRPr>
                    </a:p>
                    <a:p>
                      <a:pPr algn="just" rtl="1"/>
                      <a:r>
                        <a:rPr lang="fa-IR" sz="1600" b="1" kern="1200" dirty="0" smtClean="0">
                          <a:solidFill>
                            <a:schemeClr val="lt1"/>
                          </a:solidFill>
                          <a:latin typeface="+mn-lt"/>
                          <a:ea typeface="+mn-ea"/>
                          <a:cs typeface="B Nazanin" pitchFamily="2" charset="-78"/>
                        </a:rPr>
                        <a:t>امتياز تعادل = 16</a:t>
                      </a:r>
                      <a:endParaRPr lang="en-US" sz="1600" b="1" kern="1200" dirty="0" smtClean="0">
                        <a:solidFill>
                          <a:schemeClr val="lt1"/>
                        </a:solidFill>
                        <a:latin typeface="+mn-lt"/>
                        <a:ea typeface="+mn-ea"/>
                        <a:cs typeface="B Nazanin" pitchFamily="2" charset="-78"/>
                      </a:endParaRPr>
                    </a:p>
                    <a:p>
                      <a:pPr algn="just" rtl="1"/>
                      <a:endParaRPr lang="fa-IR" sz="1600" dirty="0">
                        <a:cs typeface="B Nazanin" pitchFamily="2" charset="-78"/>
                      </a:endParaRPr>
                    </a:p>
                  </a:txBody>
                  <a:tcPr/>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en-US" sz="3200" b="1" dirty="0" smtClean="0">
                <a:cs typeface="B Nazanin" pitchFamily="2" charset="-78"/>
              </a:rPr>
              <a:t/>
            </a:r>
            <a:br>
              <a:rPr lang="en-US" sz="3200" b="1" dirty="0" smtClean="0">
                <a:cs typeface="B Nazanin" pitchFamily="2" charset="-78"/>
              </a:rPr>
            </a:br>
            <a:r>
              <a:rPr lang="fa-IR" sz="3200" b="1" dirty="0" smtClean="0">
                <a:cs typeface="B Nazanin" pitchFamily="2" charset="-78"/>
              </a:rPr>
              <a:t> </a:t>
            </a:r>
            <a:br>
              <a:rPr lang="fa-IR" sz="3200" b="1" dirty="0" smtClean="0">
                <a:cs typeface="B Nazanin" pitchFamily="2" charset="-78"/>
              </a:rPr>
            </a:br>
            <a:r>
              <a:rPr lang="fa-IR" sz="3200" b="1" dirty="0" smtClean="0">
                <a:cs typeface="B Nazanin" pitchFamily="2" charset="-78"/>
              </a:rPr>
              <a:t> </a:t>
            </a:r>
            <a:r>
              <a:rPr lang="fa-IR" sz="3200" dirty="0" smtClean="0">
                <a:cs typeface="B Nazanin" pitchFamily="2" charset="-78"/>
              </a:rPr>
              <a:t>فرم ارزيابي</a:t>
            </a:r>
            <a:br>
              <a:rPr lang="fa-IR" sz="3200" dirty="0" smtClean="0">
                <a:cs typeface="B Nazanin" pitchFamily="2" charset="-78"/>
              </a:rPr>
            </a:br>
            <a:r>
              <a:rPr lang="fa-IR" sz="3200" dirty="0" smtClean="0">
                <a:cs typeface="B Nazanin" pitchFamily="2" charset="-78"/>
              </a:rPr>
              <a:t> </a:t>
            </a:r>
            <a:r>
              <a:rPr lang="en-US" sz="3200" dirty="0" smtClean="0">
                <a:cs typeface="B Nazanin" pitchFamily="2" charset="-78"/>
              </a:rPr>
              <a:t>Tinetti Scale</a:t>
            </a:r>
            <a:br>
              <a:rPr lang="en-US" sz="3200" dirty="0" smtClean="0">
                <a:cs typeface="B Nazanin" pitchFamily="2" charset="-78"/>
              </a:rPr>
            </a:b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Tree>
    <p:extLst>
      <p:ext uri="{BB962C8B-B14F-4D97-AF65-F5344CB8AC3E}">
        <p14:creationId xmlns:p14="http://schemas.microsoft.com/office/powerpoint/2010/main" val="9292438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066800"/>
          <a:ext cx="8839200" cy="5638800"/>
        </p:xfrm>
        <a:graphic>
          <a:graphicData uri="http://schemas.openxmlformats.org/drawingml/2006/table">
            <a:tbl>
              <a:tblPr rtl="1" firstRow="1" bandRow="1">
                <a:tableStyleId>{5C22544A-7EE6-4342-B048-85BDC9FD1C3A}</a:tableStyleId>
              </a:tblPr>
              <a:tblGrid>
                <a:gridCol w="8839200"/>
              </a:tblGrid>
              <a:tr h="5638800">
                <a:tc>
                  <a:txBody>
                    <a:bodyPr/>
                    <a:lstStyle/>
                    <a:p>
                      <a:pPr algn="just" rtl="1"/>
                      <a:r>
                        <a:rPr lang="fa-IR" sz="2000" b="1" kern="1200" dirty="0" smtClean="0">
                          <a:solidFill>
                            <a:schemeClr val="lt1"/>
                          </a:solidFill>
                          <a:latin typeface="+mn-lt"/>
                          <a:ea typeface="+mn-ea"/>
                          <a:cs typeface="B Nazanin" pitchFamily="2" charset="-78"/>
                        </a:rPr>
                        <a:t>آموزش اوليه، شخص در كنار آزمونگر مي ايستد و به طرف پايين راهرو ، دالان يا در عرض اتاق راه مي رود ابتدا با گام معمولي سپس در برگشت سريعتر ولي با گام هاي مطمئن ( مساعدت هاي راه رفتن معمولي)</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10- شروع به راه رفتن بلافاصله بعد از گفتن برو</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هر تامل يا تلاش هاي مضاعف براي شروع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بدون تامل و درنگ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11- طول و ارتفاع گام</a:t>
                      </a:r>
                      <a:endParaRPr lang="en-US" sz="2000" b="1" kern="1200" dirty="0" smtClean="0">
                        <a:solidFill>
                          <a:schemeClr val="lt1"/>
                        </a:solidFill>
                        <a:latin typeface="+mn-lt"/>
                        <a:ea typeface="+mn-ea"/>
                        <a:cs typeface="B Nazanin" pitchFamily="2" charset="-78"/>
                      </a:endParaRPr>
                    </a:p>
                    <a:p>
                      <a:pPr algn="just" rtl="1"/>
                      <a:r>
                        <a:rPr lang="en-US" sz="2000" b="1" kern="1200" dirty="0" smtClean="0">
                          <a:solidFill>
                            <a:schemeClr val="lt1"/>
                          </a:solidFill>
                          <a:latin typeface="+mn-lt"/>
                          <a:ea typeface="+mn-ea"/>
                          <a:cs typeface="B Nazanin" pitchFamily="2" charset="-78"/>
                        </a:rPr>
                        <a:t>A</a:t>
                      </a:r>
                      <a:r>
                        <a:rPr lang="fa-IR" sz="2000" b="1" kern="1200" dirty="0" smtClean="0">
                          <a:solidFill>
                            <a:schemeClr val="lt1"/>
                          </a:solidFill>
                          <a:latin typeface="+mn-lt"/>
                          <a:ea typeface="+mn-ea"/>
                          <a:cs typeface="B Nazanin" pitchFamily="2" charset="-78"/>
                        </a:rPr>
                        <a:t>: حركت پاي راست</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راست از پاي چپ نمي تواند عبور كند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راست از پاي چپ عبور مي كند =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راست به طور كامل از زمين بلند نمي شود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راست به طور كامل از زمين بلند مي شود = 1</a:t>
                      </a:r>
                      <a:endParaRPr lang="en-US" sz="2000" b="1" kern="1200" dirty="0" smtClean="0">
                        <a:solidFill>
                          <a:schemeClr val="lt1"/>
                        </a:solidFill>
                        <a:latin typeface="+mn-lt"/>
                        <a:ea typeface="+mn-ea"/>
                        <a:cs typeface="B Nazanin" pitchFamily="2" charset="-78"/>
                      </a:endParaRPr>
                    </a:p>
                    <a:p>
                      <a:pPr algn="just" rtl="1"/>
                      <a:r>
                        <a:rPr lang="en-US" sz="2000" b="1" kern="1200" dirty="0" smtClean="0">
                          <a:solidFill>
                            <a:schemeClr val="lt1"/>
                          </a:solidFill>
                          <a:latin typeface="+mn-lt"/>
                          <a:ea typeface="+mn-ea"/>
                          <a:cs typeface="B Nazanin" pitchFamily="2" charset="-78"/>
                        </a:rPr>
                        <a:t>B</a:t>
                      </a:r>
                      <a:r>
                        <a:rPr lang="fa-IR" sz="2000" b="1" kern="1200" dirty="0" smtClean="0">
                          <a:solidFill>
                            <a:schemeClr val="lt1"/>
                          </a:solidFill>
                          <a:latin typeface="+mn-lt"/>
                          <a:ea typeface="+mn-ea"/>
                          <a:cs typeface="B Nazanin" pitchFamily="2" charset="-78"/>
                        </a:rPr>
                        <a:t> : حركت پاي چپ</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چپ از پاي راست نمي تواند عبور كند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چپ از پاي راست عبور مي كند = 1</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چپ به طور كامل از زمين بلند نمي شود = 0</a:t>
                      </a:r>
                      <a:endParaRPr lang="en-US" sz="2000" b="1" kern="1200" dirty="0" smtClean="0">
                        <a:solidFill>
                          <a:schemeClr val="lt1"/>
                        </a:solidFill>
                        <a:latin typeface="+mn-lt"/>
                        <a:ea typeface="+mn-ea"/>
                        <a:cs typeface="B Nazanin" pitchFamily="2" charset="-78"/>
                      </a:endParaRPr>
                    </a:p>
                    <a:p>
                      <a:pPr algn="just" rtl="1"/>
                      <a:r>
                        <a:rPr lang="fa-IR" sz="2000" b="1" kern="1200" dirty="0" smtClean="0">
                          <a:solidFill>
                            <a:schemeClr val="lt1"/>
                          </a:solidFill>
                          <a:latin typeface="+mn-lt"/>
                          <a:ea typeface="+mn-ea"/>
                          <a:cs typeface="B Nazanin" pitchFamily="2" charset="-78"/>
                        </a:rPr>
                        <a:t>هنگام گام برداشتن ، پاي چپ به طور كامل از زمين بلند مي شود = 1</a:t>
                      </a:r>
                      <a:endParaRPr lang="fa-IR" sz="1050" dirty="0">
                        <a:cs typeface="B Nazanin" pitchFamily="2" charset="-78"/>
                      </a:endParaRPr>
                    </a:p>
                  </a:txBody>
                  <a:tcPr/>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en-US" sz="3200" b="1" dirty="0" smtClean="0">
                <a:cs typeface="B Nazanin" pitchFamily="2" charset="-78"/>
              </a:rPr>
              <a:t/>
            </a:r>
            <a:br>
              <a:rPr lang="en-US" sz="3200" b="1" dirty="0" smtClean="0">
                <a:cs typeface="B Nazanin" pitchFamily="2" charset="-78"/>
              </a:rPr>
            </a:br>
            <a:r>
              <a:rPr lang="fa-IR" sz="3200" b="1" dirty="0" smtClean="0">
                <a:cs typeface="B Nazanin" pitchFamily="2" charset="-78"/>
              </a:rPr>
              <a:t> </a:t>
            </a:r>
            <a:br>
              <a:rPr lang="fa-IR" sz="3200" b="1" dirty="0" smtClean="0">
                <a:cs typeface="B Nazanin" pitchFamily="2" charset="-78"/>
              </a:rPr>
            </a:br>
            <a:r>
              <a:rPr lang="fa-IR" sz="3200" b="1" dirty="0" smtClean="0">
                <a:cs typeface="B Nazanin" pitchFamily="2" charset="-78"/>
              </a:rPr>
              <a:t> </a:t>
            </a:r>
            <a:r>
              <a:rPr lang="fa-IR" sz="3200" dirty="0" smtClean="0">
                <a:cs typeface="B Nazanin" pitchFamily="2" charset="-78"/>
              </a:rPr>
              <a:t>فرم ارزيابي</a:t>
            </a:r>
            <a:r>
              <a:rPr lang="fa-IR" sz="2000" dirty="0" smtClean="0">
                <a:cs typeface="B Nazanin" pitchFamily="2" charset="-78"/>
              </a:rPr>
              <a:t>(الف- تست های تعادل)/ </a:t>
            </a:r>
            <a:r>
              <a:rPr lang="fa-IR" sz="3200" dirty="0" smtClean="0">
                <a:cs typeface="B Nazanin" pitchFamily="2" charset="-78"/>
              </a:rPr>
              <a:t>ب- تست هاي راه رفتن</a:t>
            </a:r>
            <a:br>
              <a:rPr lang="fa-IR" sz="3200" dirty="0" smtClean="0">
                <a:cs typeface="B Nazanin" pitchFamily="2" charset="-78"/>
              </a:rPr>
            </a:br>
            <a:r>
              <a:rPr lang="fa-IR" sz="3200" dirty="0" smtClean="0">
                <a:cs typeface="B Nazanin" pitchFamily="2" charset="-78"/>
              </a:rPr>
              <a:t> </a:t>
            </a:r>
            <a:r>
              <a:rPr lang="en-US" sz="3200" dirty="0" smtClean="0">
                <a:cs typeface="B Nazanin" pitchFamily="2" charset="-78"/>
              </a:rPr>
              <a:t>Tinetti Scale</a:t>
            </a:r>
            <a:br>
              <a:rPr lang="en-US" sz="3200" dirty="0" smtClean="0">
                <a:cs typeface="B Nazanin" pitchFamily="2" charset="-78"/>
              </a:rPr>
            </a:b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Tree>
    <p:extLst>
      <p:ext uri="{BB962C8B-B14F-4D97-AF65-F5344CB8AC3E}">
        <p14:creationId xmlns:p14="http://schemas.microsoft.com/office/powerpoint/2010/main" val="41615056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066800"/>
          <a:ext cx="8839200" cy="5638800"/>
        </p:xfrm>
        <a:graphic>
          <a:graphicData uri="http://schemas.openxmlformats.org/drawingml/2006/table">
            <a:tbl>
              <a:tblPr rtl="1" firstRow="1" bandRow="1">
                <a:tableStyleId>{5C22544A-7EE6-4342-B048-85BDC9FD1C3A}</a:tableStyleId>
              </a:tblPr>
              <a:tblGrid>
                <a:gridCol w="8839200"/>
              </a:tblGrid>
              <a:tr h="5638800">
                <a:tc>
                  <a:txBody>
                    <a:bodyPr/>
                    <a:lstStyle/>
                    <a:p>
                      <a:pPr algn="just" rtl="1"/>
                      <a:r>
                        <a:rPr lang="fa-IR" sz="1800" b="1" kern="1200" dirty="0" smtClean="0">
                          <a:solidFill>
                            <a:schemeClr val="lt1"/>
                          </a:solidFill>
                          <a:latin typeface="+mn-lt"/>
                          <a:ea typeface="+mn-ea"/>
                          <a:cs typeface="B Nazanin" pitchFamily="2" charset="-78"/>
                        </a:rPr>
                        <a:t>12- فاصله گام ها:</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طول گام راست و چپ برابر نباشد ( با تخمين زدن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طول گام راست و چپ برابر به نظر مي رسد =1</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13- تداوم گام : </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توقف يا عدم تداوم بين گام ها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گام ها ممتد به نظر مي رسد =1</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14- مسير ( در ارتباط با كاشي هاي زمين تخمين زده مي شود ، عرض 30 سانتيمتر و طول 3 متر )</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انحراف واضح =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انحراف كم يا متوسط يا استفاده از وسيله راه رفتن =1</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مستقمي و بدون وسيله راه رفتن =2</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15- تنه:</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نوسان واضح يا از وسيله كمكي براي راه رفتن استفاده كند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نوسان نباشد ولي خم كردن زانو يا درد پشت يا باز كردن دست ها از هم در هنگام راه رفتن وجود داشته باشد =1</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نوسان نداشته باشد ، زانوها خم نشود ، از دست ها و وسيله كمكي در هنگام راه رفتن استفاده نكند =2</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16- هنگام راه رفتن :</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پاشنه ها جدا از هم =0</a:t>
                      </a:r>
                      <a:endParaRPr lang="en-US" sz="1800" b="1" kern="1200" dirty="0" smtClean="0">
                        <a:solidFill>
                          <a:schemeClr val="lt1"/>
                        </a:solidFill>
                        <a:latin typeface="+mn-lt"/>
                        <a:ea typeface="+mn-ea"/>
                        <a:cs typeface="B Nazanin" pitchFamily="2" charset="-78"/>
                      </a:endParaRPr>
                    </a:p>
                    <a:p>
                      <a:pPr algn="just" rtl="1"/>
                      <a:r>
                        <a:rPr lang="fa-IR" sz="1800" b="1" kern="1200" dirty="0" smtClean="0">
                          <a:solidFill>
                            <a:schemeClr val="lt1"/>
                          </a:solidFill>
                          <a:latin typeface="+mn-lt"/>
                          <a:ea typeface="+mn-ea"/>
                          <a:cs typeface="B Nazanin" pitchFamily="2" charset="-78"/>
                        </a:rPr>
                        <a:t>پاشنه ها هنگام راه رفتن در تماس با هم =1</a:t>
                      </a:r>
                      <a:endParaRPr lang="en-US" sz="1800" b="1" kern="1200" dirty="0" smtClean="0">
                        <a:solidFill>
                          <a:schemeClr val="lt1"/>
                        </a:solidFill>
                        <a:latin typeface="+mn-lt"/>
                        <a:ea typeface="+mn-ea"/>
                        <a:cs typeface="B Nazanin" pitchFamily="2" charset="-78"/>
                      </a:endParaRPr>
                    </a:p>
                    <a:p>
                      <a:pPr algn="just" rtl="1"/>
                      <a:r>
                        <a:rPr lang="fa-IR" sz="2800" b="1" kern="1200" dirty="0" smtClean="0">
                          <a:solidFill>
                            <a:srgbClr val="FFFF00"/>
                          </a:solidFill>
                          <a:latin typeface="+mn-lt"/>
                          <a:ea typeface="+mn-ea"/>
                          <a:cs typeface="B Nazanin" pitchFamily="2" charset="-78"/>
                        </a:rPr>
                        <a:t>امتياز گام ها :12</a:t>
                      </a:r>
                      <a:endParaRPr lang="en-US" sz="2800" b="1" kern="1200" dirty="0" smtClean="0">
                        <a:solidFill>
                          <a:srgbClr val="FFFF00"/>
                        </a:solidFill>
                        <a:latin typeface="+mn-lt"/>
                        <a:ea typeface="+mn-ea"/>
                        <a:cs typeface="B Nazanin" pitchFamily="2" charset="-78"/>
                      </a:endParaRPr>
                    </a:p>
                    <a:p>
                      <a:pPr algn="just" rtl="1"/>
                      <a:r>
                        <a:rPr lang="fa-IR" sz="2800" b="1" kern="1200" dirty="0" smtClean="0">
                          <a:solidFill>
                            <a:srgbClr val="FFFF00"/>
                          </a:solidFill>
                          <a:latin typeface="+mn-lt"/>
                          <a:ea typeface="+mn-ea"/>
                          <a:cs typeface="B Nazanin" pitchFamily="2" charset="-78"/>
                        </a:rPr>
                        <a:t>تعادل و امتياز گام ها : 28</a:t>
                      </a:r>
                      <a:endParaRPr lang="fa-IR" sz="1200" dirty="0">
                        <a:solidFill>
                          <a:srgbClr val="FFFF00"/>
                        </a:solidFill>
                        <a:cs typeface="B Nazanin" pitchFamily="2" charset="-78"/>
                      </a:endParaRPr>
                    </a:p>
                  </a:txBody>
                  <a:tcPr/>
                </a:tc>
              </a:tr>
            </a:tbl>
          </a:graphicData>
        </a:graphic>
      </p:graphicFrame>
      <p:sp>
        <p:nvSpPr>
          <p:cNvPr id="7" name="Rectangle 2"/>
          <p:cNvSpPr>
            <a:spLocks noGrp="1" noRot="1" noChangeArrowheads="1"/>
          </p:cNvSpPr>
          <p:nvPr>
            <p:ph type="title"/>
          </p:nvPr>
        </p:nvSpPr>
        <p:spPr>
          <a:xfrm>
            <a:off x="0" y="0"/>
            <a:ext cx="8901114" cy="914400"/>
          </a:xfrm>
        </p:spPr>
        <p:style>
          <a:lnRef idx="1">
            <a:schemeClr val="dk1"/>
          </a:lnRef>
          <a:fillRef idx="2">
            <a:schemeClr val="dk1"/>
          </a:fillRef>
          <a:effectRef idx="1">
            <a:schemeClr val="dk1"/>
          </a:effectRef>
          <a:fontRef idx="minor">
            <a:schemeClr val="dk1"/>
          </a:fontRef>
        </p:style>
        <p:txBody>
          <a:bodyPr>
            <a:noAutofit/>
          </a:bodyPr>
          <a:lstStyle/>
          <a:p>
            <a:pPr rtl="1"/>
            <a:r>
              <a:rPr lang="en-US" sz="3200" b="1" dirty="0" smtClean="0">
                <a:cs typeface="B Nazanin" pitchFamily="2" charset="-78"/>
              </a:rPr>
              <a:t/>
            </a:r>
            <a:br>
              <a:rPr lang="en-US" sz="3200" b="1" dirty="0" smtClean="0">
                <a:cs typeface="B Nazanin" pitchFamily="2" charset="-78"/>
              </a:rPr>
            </a:br>
            <a:r>
              <a:rPr lang="fa-IR" sz="3200" b="1" dirty="0" smtClean="0">
                <a:cs typeface="B Nazanin" pitchFamily="2" charset="-78"/>
              </a:rPr>
              <a:t> </a:t>
            </a:r>
            <a:br>
              <a:rPr lang="fa-IR" sz="3200" b="1" dirty="0" smtClean="0">
                <a:cs typeface="B Nazanin" pitchFamily="2" charset="-78"/>
              </a:rPr>
            </a:br>
            <a:r>
              <a:rPr lang="fa-IR" sz="3200" b="1" dirty="0" smtClean="0">
                <a:cs typeface="B Nazanin" pitchFamily="2" charset="-78"/>
              </a:rPr>
              <a:t> </a:t>
            </a:r>
            <a:r>
              <a:rPr lang="fa-IR" sz="3200" dirty="0" smtClean="0">
                <a:cs typeface="B Nazanin" pitchFamily="2" charset="-78"/>
              </a:rPr>
              <a:t>فرم ارزيابي</a:t>
            </a:r>
            <a:r>
              <a:rPr lang="fa-IR" sz="2000" dirty="0" smtClean="0">
                <a:cs typeface="B Nazanin" pitchFamily="2" charset="-78"/>
              </a:rPr>
              <a:t>(الف- تست های تعادل)/ </a:t>
            </a:r>
            <a:r>
              <a:rPr lang="fa-IR" sz="3200" dirty="0" smtClean="0">
                <a:cs typeface="B Nazanin" pitchFamily="2" charset="-78"/>
              </a:rPr>
              <a:t>ب- تست هاي راه رفتن</a:t>
            </a:r>
            <a:br>
              <a:rPr lang="fa-IR" sz="3200" dirty="0" smtClean="0">
                <a:cs typeface="B Nazanin" pitchFamily="2" charset="-78"/>
              </a:rPr>
            </a:br>
            <a:r>
              <a:rPr lang="fa-IR" sz="3200" dirty="0" smtClean="0">
                <a:cs typeface="B Nazanin" pitchFamily="2" charset="-78"/>
              </a:rPr>
              <a:t> </a:t>
            </a:r>
            <a:r>
              <a:rPr lang="en-US" sz="3200" dirty="0" smtClean="0">
                <a:cs typeface="B Nazanin" pitchFamily="2" charset="-78"/>
              </a:rPr>
              <a:t>Tinetti Scale</a:t>
            </a:r>
            <a:br>
              <a:rPr lang="en-US" sz="3200" dirty="0" smtClean="0">
                <a:cs typeface="B Nazanin" pitchFamily="2" charset="-78"/>
              </a:rPr>
            </a:br>
            <a:r>
              <a:rPr lang="en-US" sz="3200" dirty="0" smtClean="0">
                <a:cs typeface="B Nazanin" pitchFamily="2" charset="-78"/>
              </a:rPr>
              <a:t/>
            </a:r>
            <a:br>
              <a:rPr lang="en-US" sz="3200" dirty="0" smtClean="0">
                <a:cs typeface="B Nazanin" pitchFamily="2" charset="-78"/>
              </a:rPr>
            </a:br>
            <a:endParaRPr lang="en-US" sz="3200" dirty="0">
              <a:cs typeface="B Nazanin" pitchFamily="2" charset="-78"/>
            </a:endParaRPr>
          </a:p>
        </p:txBody>
      </p:sp>
    </p:spTree>
    <p:extLst>
      <p:ext uri="{BB962C8B-B14F-4D97-AF65-F5344CB8AC3E}">
        <p14:creationId xmlns:p14="http://schemas.microsoft.com/office/powerpoint/2010/main" val="25852054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fa-IR" dirty="0" smtClean="0"/>
              <a:t>منابع</a:t>
            </a:r>
            <a:endParaRPr lang="en-US" dirty="0"/>
          </a:p>
        </p:txBody>
      </p:sp>
      <p:sp>
        <p:nvSpPr>
          <p:cNvPr id="3" name="Content Placeholder 2"/>
          <p:cNvSpPr>
            <a:spLocks noGrp="1"/>
          </p:cNvSpPr>
          <p:nvPr>
            <p:ph sz="quarter" idx="1"/>
          </p:nvPr>
        </p:nvSpPr>
        <p:spPr>
          <a:xfrm>
            <a:off x="457200" y="908720"/>
            <a:ext cx="8229600" cy="5217443"/>
          </a:xfrm>
        </p:spPr>
        <p:txBody>
          <a:bodyPr>
            <a:normAutofit fontScale="55000" lnSpcReduction="20000"/>
          </a:bodyPr>
          <a:lstStyle/>
          <a:p>
            <a:pPr marL="0" indent="0" algn="r" rtl="1">
              <a:lnSpc>
                <a:spcPct val="170000"/>
              </a:lnSpc>
              <a:buNone/>
            </a:pPr>
            <a:r>
              <a:rPr lang="fa-IR" dirty="0">
                <a:latin typeface=" B nazanin"/>
              </a:rPr>
              <a:t>1</a:t>
            </a:r>
            <a:r>
              <a:rPr lang="fa-IR" dirty="0" smtClean="0">
                <a:latin typeface=" B nazanin"/>
              </a:rPr>
              <a:t>- </a:t>
            </a:r>
            <a:r>
              <a:rPr lang="fa-IR" dirty="0">
                <a:latin typeface=" B nazanin"/>
              </a:rPr>
              <a:t>مرتضوی، حامد و همکاران</a:t>
            </a:r>
            <a:r>
              <a:rPr lang="en-US" dirty="0">
                <a:latin typeface=" B nazanin"/>
              </a:rPr>
              <a:t>.</a:t>
            </a:r>
            <a:r>
              <a:rPr lang="fa-IR" dirty="0">
                <a:latin typeface=" B nazanin"/>
              </a:rPr>
              <a:t> "بررسی نگرش پرستاران نسبت به افراد سالمند و پدیده سالمندی"</a:t>
            </a:r>
            <a:r>
              <a:rPr lang="en-US" dirty="0">
                <a:latin typeface=" B nazanin"/>
              </a:rPr>
              <a:t>.</a:t>
            </a:r>
            <a:r>
              <a:rPr lang="fa-IR" dirty="0">
                <a:latin typeface=" B nazanin"/>
              </a:rPr>
              <a:t> مجله دانشگاه علوم پزشکی خراسان شمالی؛ شماره 5، 1392. 1068-1063</a:t>
            </a:r>
            <a:r>
              <a:rPr lang="en-US" dirty="0" smtClean="0">
                <a:latin typeface=" B nazanin"/>
              </a:rPr>
              <a:t>.</a:t>
            </a:r>
            <a:endParaRPr lang="fa-IR" dirty="0" smtClean="0">
              <a:latin typeface=" B nazanin"/>
            </a:endParaRPr>
          </a:p>
          <a:p>
            <a:pPr marL="0" indent="0" algn="r" rtl="1">
              <a:lnSpc>
                <a:spcPct val="170000"/>
              </a:lnSpc>
              <a:buNone/>
            </a:pPr>
            <a:r>
              <a:rPr lang="fa-IR" dirty="0" smtClean="0">
                <a:latin typeface=" B nazanin"/>
              </a:rPr>
              <a:t>2-گلمکانی</a:t>
            </a:r>
            <a:r>
              <a:rPr lang="fa-IR" dirty="0">
                <a:latin typeface=" B nazanin"/>
              </a:rPr>
              <a:t>، ابراهیم ؛ مرتضوی، حامد؛ یوسفی، محمدرضا و همکاران</a:t>
            </a:r>
            <a:r>
              <a:rPr lang="en-US" dirty="0">
                <a:latin typeface=" B nazanin"/>
              </a:rPr>
              <a:t>.</a:t>
            </a:r>
            <a:r>
              <a:rPr lang="fa-IR" dirty="0">
                <a:latin typeface=" B nazanin"/>
              </a:rPr>
              <a:t>"سقوط در سالمندان</a:t>
            </a:r>
            <a:r>
              <a:rPr lang="en-US" dirty="0">
                <a:latin typeface=" B nazanin"/>
              </a:rPr>
              <a:t>:</a:t>
            </a:r>
            <a:r>
              <a:rPr lang="fa-IR" dirty="0">
                <a:latin typeface=" B nazanin"/>
              </a:rPr>
              <a:t> مقاله مروری" مجله دانشگاه علوم پزشکی خراسان شمالی؛ شماره 5، 1392. 1068-1063</a:t>
            </a:r>
            <a:r>
              <a:rPr lang="en-US" dirty="0">
                <a:latin typeface=" B nazanin"/>
              </a:rPr>
              <a:t>.</a:t>
            </a:r>
          </a:p>
          <a:p>
            <a:pPr marL="0" indent="0" algn="l">
              <a:lnSpc>
                <a:spcPct val="170000"/>
              </a:lnSpc>
              <a:buNone/>
            </a:pPr>
            <a:r>
              <a:rPr lang="en-US" dirty="0"/>
              <a:t>3- </a:t>
            </a:r>
            <a:r>
              <a:rPr lang="en-US" dirty="0" err="1"/>
              <a:t>Mortazavi</a:t>
            </a:r>
            <a:r>
              <a:rPr lang="en-US" dirty="0"/>
              <a:t>, H; </a:t>
            </a:r>
            <a:r>
              <a:rPr lang="en-US" dirty="0" err="1"/>
              <a:t>Peyrovi</a:t>
            </a:r>
            <a:r>
              <a:rPr lang="en-US" dirty="0"/>
              <a:t>, H; </a:t>
            </a:r>
            <a:r>
              <a:rPr lang="en-US" dirty="0" err="1"/>
              <a:t>Joolaee</a:t>
            </a:r>
            <a:r>
              <a:rPr lang="en-US" dirty="0"/>
              <a:t>, S. How do family </a:t>
            </a:r>
            <a:r>
              <a:rPr lang="en-US" dirty="0" err="1"/>
              <a:t>cargivers</a:t>
            </a:r>
            <a:r>
              <a:rPr lang="en-US" dirty="0"/>
              <a:t> of older people give up </a:t>
            </a:r>
            <a:r>
              <a:rPr lang="en-US" dirty="0" err="1"/>
              <a:t>cargiving</a:t>
            </a:r>
            <a:r>
              <a:rPr lang="en-US" dirty="0"/>
              <a:t>; IJCBNM, 2015, 3(3):187-197.</a:t>
            </a:r>
          </a:p>
          <a:p>
            <a:pPr marL="0" indent="0" algn="l">
              <a:lnSpc>
                <a:spcPct val="170000"/>
              </a:lnSpc>
              <a:buNone/>
            </a:pPr>
            <a:r>
              <a:rPr lang="en-US" dirty="0"/>
              <a:t>4- </a:t>
            </a:r>
            <a:r>
              <a:rPr lang="en-US" dirty="0" err="1"/>
              <a:t>Tideiksaar</a:t>
            </a:r>
            <a:r>
              <a:rPr lang="en-US" dirty="0"/>
              <a:t>, R. Avoiding falls: A guidebook for </a:t>
            </a:r>
            <a:r>
              <a:rPr lang="en-US" dirty="0" err="1"/>
              <a:t>cetified</a:t>
            </a:r>
            <a:r>
              <a:rPr lang="en-US" dirty="0"/>
              <a:t> </a:t>
            </a:r>
            <a:r>
              <a:rPr lang="en-US" dirty="0" err="1"/>
              <a:t>assistants.Thomson</a:t>
            </a:r>
            <a:r>
              <a:rPr lang="en-US" dirty="0"/>
              <a:t>. 2006.</a:t>
            </a:r>
          </a:p>
          <a:p>
            <a:pPr marL="0" indent="0" algn="l">
              <a:lnSpc>
                <a:spcPct val="170000"/>
              </a:lnSpc>
              <a:buNone/>
            </a:pPr>
            <a:r>
              <a:rPr lang="en-US" dirty="0"/>
              <a:t>5- Miller, C.A. Nursing for wellness in older adults- 6th ed. Elsevier. 2012.</a:t>
            </a:r>
          </a:p>
          <a:p>
            <a:pPr marL="0" indent="0" algn="l">
              <a:lnSpc>
                <a:spcPct val="170000"/>
              </a:lnSpc>
              <a:buNone/>
            </a:pPr>
            <a:r>
              <a:rPr lang="en-US" dirty="0"/>
              <a:t>6- </a:t>
            </a:r>
            <a:r>
              <a:rPr lang="en-US" dirty="0" err="1"/>
              <a:t>Meiner</a:t>
            </a:r>
            <a:r>
              <a:rPr lang="en-US" dirty="0"/>
              <a:t>, S.E. </a:t>
            </a:r>
            <a:r>
              <a:rPr lang="en-US" dirty="0" err="1"/>
              <a:t>Gerontologic</a:t>
            </a:r>
            <a:r>
              <a:rPr lang="en-US" dirty="0"/>
              <a:t> nursing- 5th ed. </a:t>
            </a:r>
            <a:r>
              <a:rPr lang="en-US" dirty="0" err="1"/>
              <a:t>Wolters</a:t>
            </a:r>
            <a:r>
              <a:rPr lang="en-US" dirty="0"/>
              <a:t> </a:t>
            </a:r>
            <a:r>
              <a:rPr lang="en-US" dirty="0" err="1"/>
              <a:t>kluwer</a:t>
            </a:r>
            <a:r>
              <a:rPr lang="en-US" dirty="0"/>
              <a:t>. 2015</a:t>
            </a:r>
          </a:p>
          <a:p>
            <a:pPr marL="0" indent="0" algn="l">
              <a:lnSpc>
                <a:spcPct val="170000"/>
              </a:lnSpc>
              <a:buNone/>
            </a:pPr>
            <a:r>
              <a:rPr lang="en-US" dirty="0"/>
              <a:t>7- Williams, B. C.; </a:t>
            </a:r>
            <a:r>
              <a:rPr lang="en-US" dirty="0" err="1"/>
              <a:t>Malani</a:t>
            </a:r>
            <a:r>
              <a:rPr lang="en-US" dirty="0"/>
              <a:t>, P. N.; </a:t>
            </a:r>
            <a:r>
              <a:rPr lang="en-US" dirty="0" err="1"/>
              <a:t>Wesorick</a:t>
            </a:r>
            <a:r>
              <a:rPr lang="en-US" dirty="0"/>
              <a:t>, D. H. John Wiley &amp; Sons. Hospitalists guide to the care of older patients- 6th ed. Elsevier. 2013.</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85E362C1-FECF-4C54-B943-C35C9030B4D6}" type="slidenum">
              <a:rPr lang="en-US" smtClean="0"/>
              <a:pPr/>
              <a:t>67</a:t>
            </a:fld>
            <a:endParaRPr lang="en-US"/>
          </a:p>
        </p:txBody>
      </p:sp>
    </p:spTree>
    <p:extLst>
      <p:ext uri="{BB962C8B-B14F-4D97-AF65-F5344CB8AC3E}">
        <p14:creationId xmlns:p14="http://schemas.microsoft.com/office/powerpoint/2010/main" val="15357788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 تشکر از توجه شما</a:t>
            </a:r>
            <a:endParaRPr lang="en-US" dirty="0"/>
          </a:p>
        </p:txBody>
      </p:sp>
      <p:pic>
        <p:nvPicPr>
          <p:cNvPr id="26626" name="Picture 2" descr="C:\Users\test.USWR-PORT-000\Pictures\28.jpg"/>
          <p:cNvPicPr>
            <a:picLocks noGrp="1" noChangeAspect="1" noChangeArrowheads="1"/>
          </p:cNvPicPr>
          <p:nvPr>
            <p:ph idx="1"/>
          </p:nvPr>
        </p:nvPicPr>
        <p:blipFill>
          <a:blip r:embed="rId2" cstate="print"/>
          <a:stretch>
            <a:fillRect/>
          </a:stretch>
        </p:blipFill>
        <p:spPr bwMode="auto">
          <a:xfrm>
            <a:off x="845608" y="1609725"/>
            <a:ext cx="6462184" cy="4846638"/>
          </a:xfrm>
          <a:prstGeom prst="rect">
            <a:avLst/>
          </a:prstGeom>
          <a:noFill/>
        </p:spPr>
      </p:pic>
      <p:sp>
        <p:nvSpPr>
          <p:cNvPr id="5" name="Slide Number Placeholder 4"/>
          <p:cNvSpPr>
            <a:spLocks noGrp="1"/>
          </p:cNvSpPr>
          <p:nvPr>
            <p:ph type="sldNum" sz="quarter" idx="12"/>
          </p:nvPr>
        </p:nvSpPr>
        <p:spPr/>
        <p:txBody>
          <a:bodyPr/>
          <a:lstStyle/>
          <a:p>
            <a:r>
              <a:rPr lang="en-US" dirty="0" smtClean="0"/>
              <a:t>25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563888" y="1214422"/>
            <a:ext cx="5503600" cy="557214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b="1" dirty="0" smtClean="0">
                <a:solidFill>
                  <a:srgbClr val="7030A0"/>
                </a:solidFill>
                <a:cs typeface="B Nazanin" pitchFamily="2" charset="-78"/>
              </a:rPr>
              <a:t>بستری</a:t>
            </a:r>
            <a:r>
              <a:rPr lang="fa-IR" sz="2800" dirty="0" smtClean="0">
                <a:cs typeface="B Nazanin" pitchFamily="2" charset="-78"/>
              </a:rPr>
              <a:t> بیش از 1/6 میلیون نفر در </a:t>
            </a:r>
            <a:r>
              <a:rPr lang="fa-IR" sz="2800" dirty="0">
                <a:cs typeface="B Nazanin" pitchFamily="2" charset="-78"/>
              </a:rPr>
              <a:t>سال 2001 </a:t>
            </a:r>
            <a:r>
              <a:rPr lang="fa-IR" sz="2800" dirty="0" smtClean="0">
                <a:cs typeface="B Nazanin" pitchFamily="2" charset="-78"/>
              </a:rPr>
              <a:t>به </a:t>
            </a:r>
            <a:r>
              <a:rPr lang="fa-IR" sz="2800" dirty="0">
                <a:cs typeface="B Nazanin" pitchFamily="2" charset="-78"/>
              </a:rPr>
              <a:t>دلیل آسیب های مرتبط با </a:t>
            </a:r>
            <a:r>
              <a:rPr lang="fa-IR" sz="2800" dirty="0" smtClean="0">
                <a:cs typeface="B Nazanin" pitchFamily="2" charset="-78"/>
              </a:rPr>
              <a:t>سقوط </a:t>
            </a:r>
          </a:p>
          <a:p>
            <a:pPr algn="just" rtl="1">
              <a:lnSpc>
                <a:spcPct val="150000"/>
              </a:lnSpc>
            </a:pPr>
            <a:r>
              <a:rPr lang="fa-IR" sz="2800" dirty="0" smtClean="0">
                <a:cs typeface="B Nazanin" pitchFamily="2" charset="-78"/>
              </a:rPr>
              <a:t>سقوط چون </a:t>
            </a:r>
            <a:r>
              <a:rPr lang="fa-IR" sz="2800" dirty="0">
                <a:cs typeface="B Nazanin" pitchFamily="2" charset="-78"/>
              </a:rPr>
              <a:t>ممکن است همراه با آسیب جسمانی، شکستگی، بستری شدن در بیمارستان، معلولیت، استفاده از وسایل کمکی و غیره باشد، </a:t>
            </a:r>
            <a:r>
              <a:rPr lang="fa-IR" sz="2800" dirty="0" smtClean="0">
                <a:solidFill>
                  <a:srgbClr val="7030A0"/>
                </a:solidFill>
                <a:cs typeface="B Nazanin" pitchFamily="2" charset="-78"/>
              </a:rPr>
              <a:t>تاثیر مستقیم و غیر مستقیم </a:t>
            </a:r>
            <a:r>
              <a:rPr lang="fa-IR" sz="2800" dirty="0">
                <a:cs typeface="B Nazanin" pitchFamily="2" charset="-78"/>
              </a:rPr>
              <a:t>روی عملکرد </a:t>
            </a:r>
            <a:r>
              <a:rPr lang="fa-IR" sz="2800" dirty="0" smtClean="0">
                <a:cs typeface="B Nazanin" pitchFamily="2" charset="-78"/>
              </a:rPr>
              <a:t>سالمند</a:t>
            </a:r>
            <a:endParaRPr lang="en-US" sz="2800" dirty="0">
              <a:latin typeface=" B nazanin"/>
              <a:cs typeface="B Nazanin" pitchFamily="2" charset="-78"/>
            </a:endParaRPr>
          </a:p>
        </p:txBody>
      </p:sp>
      <p:sp>
        <p:nvSpPr>
          <p:cNvPr id="8" name="Rectangle 2"/>
          <p:cNvSpPr>
            <a:spLocks noGrp="1" noRot="1" noChangeArrowheads="1"/>
          </p:cNvSpPr>
          <p:nvPr>
            <p:ph type="title"/>
          </p:nvPr>
        </p:nvSpPr>
        <p:spPr>
          <a:xfrm>
            <a:off x="162129" y="44624"/>
            <a:ext cx="8649594" cy="936104"/>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pic>
        <p:nvPicPr>
          <p:cNvPr id="5" name="Picture 2" descr="http://static.imt.ie/wp-content/uploads/2010/11/Elderly-fall.jpg"/>
          <p:cNvPicPr>
            <a:picLocks noChangeAspect="1" noChangeArrowheads="1"/>
          </p:cNvPicPr>
          <p:nvPr/>
        </p:nvPicPr>
        <p:blipFill>
          <a:blip r:embed="rId3" cstate="print"/>
          <a:srcRect/>
          <a:stretch>
            <a:fillRect/>
          </a:stretch>
        </p:blipFill>
        <p:spPr bwMode="auto">
          <a:xfrm>
            <a:off x="251520" y="1196752"/>
            <a:ext cx="3096344" cy="5544616"/>
          </a:xfrm>
          <a:prstGeom prst="rect">
            <a:avLst/>
          </a:prstGeom>
          <a:noFill/>
          <a:ln w="9525">
            <a:noFill/>
            <a:miter lim="800000"/>
            <a:headEnd/>
            <a:tailEnd/>
          </a:ln>
        </p:spPr>
      </p:pic>
    </p:spTree>
    <p:extLst>
      <p:ext uri="{BB962C8B-B14F-4D97-AF65-F5344CB8AC3E}">
        <p14:creationId xmlns:p14="http://schemas.microsoft.com/office/powerpoint/2010/main" val="1331328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1406" y="1285860"/>
            <a:ext cx="8929750" cy="557214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400" b="1" dirty="0" smtClean="0">
                <a:solidFill>
                  <a:srgbClr val="FF0000"/>
                </a:solidFill>
                <a:cs typeface="B Nazanin" pitchFamily="2" charset="-78"/>
              </a:rPr>
              <a:t>تجربه سقوط فرد سالمند به طور مستقیم موجب:</a:t>
            </a:r>
          </a:p>
          <a:p>
            <a:pPr algn="just" rtl="1">
              <a:buFontTx/>
              <a:buChar char="-"/>
            </a:pPr>
            <a:r>
              <a:rPr lang="fa-IR" sz="2400" b="1" dirty="0" smtClean="0">
                <a:cs typeface="B Nazanin" pitchFamily="2" charset="-78"/>
              </a:rPr>
              <a:t>ترس از سقوط مجدد،</a:t>
            </a:r>
          </a:p>
          <a:p>
            <a:pPr algn="just" rtl="1">
              <a:buFontTx/>
              <a:buChar char="-"/>
            </a:pPr>
            <a:r>
              <a:rPr lang="fa-IR" sz="2400" b="1" dirty="0" smtClean="0">
                <a:cs typeface="B Nazanin" pitchFamily="2" charset="-78"/>
              </a:rPr>
              <a:t>اجتناب </a:t>
            </a:r>
            <a:r>
              <a:rPr lang="fa-IR" sz="2400" b="1" dirty="0">
                <a:cs typeface="B Nazanin" pitchFamily="2" charset="-78"/>
              </a:rPr>
              <a:t>از فعالیت </a:t>
            </a:r>
            <a:r>
              <a:rPr lang="fa-IR" sz="2400" b="1" dirty="0" smtClean="0">
                <a:cs typeface="B Nazanin" pitchFamily="2" charset="-78"/>
              </a:rPr>
              <a:t>روزانه زندگی خود، </a:t>
            </a:r>
          </a:p>
          <a:p>
            <a:pPr algn="just" rtl="1">
              <a:buFontTx/>
              <a:buChar char="-"/>
            </a:pPr>
            <a:r>
              <a:rPr lang="fa-IR" sz="2400" b="1" dirty="0" smtClean="0">
                <a:cs typeface="B Nazanin" pitchFamily="2" charset="-78"/>
              </a:rPr>
              <a:t>محدود </a:t>
            </a:r>
            <a:r>
              <a:rPr lang="fa-IR" sz="2400" b="1" dirty="0">
                <a:cs typeface="B Nazanin" pitchFamily="2" charset="-78"/>
              </a:rPr>
              <a:t>شدن تحرک</a:t>
            </a:r>
            <a:r>
              <a:rPr lang="fa-IR" sz="2400" b="1" dirty="0" smtClean="0">
                <a:cs typeface="B Nazanin" pitchFamily="2" charset="-78"/>
              </a:rPr>
              <a:t>،</a:t>
            </a:r>
          </a:p>
          <a:p>
            <a:pPr algn="just" rtl="1">
              <a:buFontTx/>
              <a:buChar char="-"/>
            </a:pPr>
            <a:r>
              <a:rPr lang="fa-IR" sz="2400" b="1" dirty="0" smtClean="0">
                <a:cs typeface="B Nazanin" pitchFamily="2" charset="-78"/>
              </a:rPr>
              <a:t> </a:t>
            </a:r>
            <a:r>
              <a:rPr lang="fa-IR" sz="2400" b="1" dirty="0">
                <a:cs typeface="B Nazanin" pitchFamily="2" charset="-78"/>
              </a:rPr>
              <a:t>افت های روانشناختی و </a:t>
            </a:r>
            <a:r>
              <a:rPr lang="fa-IR" sz="2400" b="1" dirty="0" smtClean="0">
                <a:cs typeface="B Nazanin" pitchFamily="2" charset="-78"/>
              </a:rPr>
              <a:t>غیره</a:t>
            </a:r>
          </a:p>
          <a:p>
            <a:pPr marL="0" indent="0" algn="just" rtl="1">
              <a:lnSpc>
                <a:spcPct val="150000"/>
              </a:lnSpc>
              <a:buNone/>
            </a:pPr>
            <a:r>
              <a:rPr lang="fa-IR" sz="2400" b="1" u="sng" dirty="0" smtClean="0">
                <a:cs typeface="B Nazanin" pitchFamily="2" charset="-78"/>
              </a:rPr>
              <a:t>نکته: </a:t>
            </a:r>
            <a:r>
              <a:rPr lang="fa-IR" sz="2800" b="1" u="sng" dirty="0" smtClean="0">
                <a:cs typeface="B Nazanin" pitchFamily="2" charset="-78"/>
              </a:rPr>
              <a:t>حدود </a:t>
            </a:r>
            <a:r>
              <a:rPr lang="fa-IR" sz="2800" b="1" u="sng" dirty="0">
                <a:cs typeface="B Nazanin" pitchFamily="2" charset="-78"/>
              </a:rPr>
              <a:t>30 درصد سالمندان حداقل یک بار در سال </a:t>
            </a:r>
            <a:r>
              <a:rPr lang="fa-IR" sz="2800" b="1" u="sng" dirty="0" smtClean="0">
                <a:cs typeface="B Nazanin" pitchFamily="2" charset="-78"/>
              </a:rPr>
              <a:t>تجربه سقوط</a:t>
            </a:r>
          </a:p>
          <a:p>
            <a:pPr marL="0" indent="0" algn="just" rtl="1">
              <a:lnSpc>
                <a:spcPct val="150000"/>
              </a:lnSpc>
              <a:buNone/>
            </a:pPr>
            <a:r>
              <a:rPr lang="fa-IR" sz="2000" dirty="0" smtClean="0">
                <a:cs typeface="B Nazanin" pitchFamily="2" charset="-78"/>
              </a:rPr>
              <a:t> </a:t>
            </a:r>
            <a:r>
              <a:rPr lang="fa-IR" sz="2000" b="1" dirty="0" smtClean="0">
                <a:solidFill>
                  <a:srgbClr val="7030A0"/>
                </a:solidFill>
                <a:cs typeface="B Nazanin" pitchFamily="2" charset="-78"/>
              </a:rPr>
              <a:t>شیوع زیاد سقوط مسئله </a:t>
            </a:r>
            <a:r>
              <a:rPr lang="fa-IR" sz="2000" b="1" dirty="0">
                <a:solidFill>
                  <a:srgbClr val="7030A0"/>
                </a:solidFill>
                <a:cs typeface="B Nazanin" pitchFamily="2" charset="-78"/>
              </a:rPr>
              <a:t>مهمی است که می تواند پیامد های معکوس سلامتی از </a:t>
            </a:r>
            <a:r>
              <a:rPr lang="fa-IR" sz="2000" b="1" dirty="0" smtClean="0">
                <a:solidFill>
                  <a:srgbClr val="7030A0"/>
                </a:solidFill>
                <a:cs typeface="B Nazanin" pitchFamily="2" charset="-78"/>
              </a:rPr>
              <a:t>جمله:</a:t>
            </a:r>
            <a:endParaRPr lang="fa-IR" sz="1800" b="1" dirty="0" smtClean="0">
              <a:solidFill>
                <a:srgbClr val="7030A0"/>
              </a:solidFill>
              <a:cs typeface="B Nazanin" pitchFamily="2" charset="-78"/>
            </a:endParaRPr>
          </a:p>
          <a:p>
            <a:pPr marL="0" indent="0" algn="just" rtl="1">
              <a:buNone/>
            </a:pPr>
            <a:r>
              <a:rPr lang="fa-IR" sz="2000" dirty="0" smtClean="0">
                <a:cs typeface="B Nazanin" pitchFamily="2" charset="-78"/>
              </a:rPr>
              <a:t> </a:t>
            </a:r>
            <a:r>
              <a:rPr lang="fa-IR" sz="2400" b="1" dirty="0">
                <a:cs typeface="B Nazanin" pitchFamily="2" charset="-78"/>
              </a:rPr>
              <a:t>کاهش کیفیت زندگی، </a:t>
            </a:r>
            <a:endParaRPr lang="fa-IR" sz="2400" b="1" dirty="0" smtClean="0">
              <a:cs typeface="B Nazanin" pitchFamily="2" charset="-78"/>
            </a:endParaRPr>
          </a:p>
          <a:p>
            <a:pPr marL="0" indent="0" algn="just" rtl="1">
              <a:buNone/>
            </a:pPr>
            <a:r>
              <a:rPr lang="fa-IR" sz="2400" b="1" dirty="0" smtClean="0">
                <a:cs typeface="B Nazanin" pitchFamily="2" charset="-78"/>
              </a:rPr>
              <a:t>محدودیت </a:t>
            </a:r>
            <a:r>
              <a:rPr lang="fa-IR" sz="2400" b="1" dirty="0">
                <a:cs typeface="B Nazanin" pitchFamily="2" charset="-78"/>
              </a:rPr>
              <a:t>کارکردی، </a:t>
            </a:r>
            <a:endParaRPr lang="fa-IR" sz="2400" b="1" dirty="0" smtClean="0">
              <a:cs typeface="B Nazanin" pitchFamily="2" charset="-78"/>
            </a:endParaRPr>
          </a:p>
          <a:p>
            <a:pPr marL="0" indent="0" algn="just" rtl="1">
              <a:buNone/>
            </a:pPr>
            <a:r>
              <a:rPr lang="fa-IR" sz="2400" b="1" dirty="0" smtClean="0">
                <a:cs typeface="B Nazanin" pitchFamily="2" charset="-78"/>
              </a:rPr>
              <a:t>محدودیت فعالیت</a:t>
            </a:r>
          </a:p>
          <a:p>
            <a:pPr marL="0" indent="0" algn="just" rtl="1">
              <a:buNone/>
            </a:pPr>
            <a:r>
              <a:rPr lang="fa-IR" sz="2400" b="1" dirty="0" smtClean="0">
                <a:cs typeface="B Nazanin" pitchFamily="2" charset="-78"/>
              </a:rPr>
              <a:t> </a:t>
            </a:r>
            <a:r>
              <a:rPr lang="fa-IR" sz="2400" b="1" dirty="0">
                <a:cs typeface="B Nazanin" pitchFamily="2" charset="-78"/>
              </a:rPr>
              <a:t>و </a:t>
            </a:r>
            <a:r>
              <a:rPr lang="fa-IR" sz="2400" b="1" dirty="0" smtClean="0">
                <a:cs typeface="B Nazanin" pitchFamily="2" charset="-78"/>
              </a:rPr>
              <a:t>افسردگی</a:t>
            </a:r>
            <a:endParaRPr lang="en-US" sz="1800" b="1" dirty="0">
              <a:solidFill>
                <a:srgbClr val="7030A0"/>
              </a:solidFill>
              <a:latin typeface=" B nazanin"/>
            </a:endParaRPr>
          </a:p>
        </p:txBody>
      </p:sp>
      <p:pic>
        <p:nvPicPr>
          <p:cNvPr id="6" name="Picture 18" descr="ph1.jpg"/>
          <p:cNvPicPr>
            <a:picLocks noChangeAspect="1" noChangeArrowheads="1"/>
          </p:cNvPicPr>
          <p:nvPr/>
        </p:nvPicPr>
        <p:blipFill>
          <a:blip r:embed="rId3" cstate="print"/>
          <a:srcRect/>
          <a:stretch>
            <a:fillRect/>
          </a:stretch>
        </p:blipFill>
        <p:spPr bwMode="auto">
          <a:xfrm>
            <a:off x="71406" y="71414"/>
            <a:ext cx="1285884" cy="1143008"/>
          </a:xfrm>
          <a:prstGeom prst="rect">
            <a:avLst/>
          </a:prstGeom>
          <a:noFill/>
        </p:spPr>
      </p:pic>
      <p:sp>
        <p:nvSpPr>
          <p:cNvPr id="8" name="Rectangle 2"/>
          <p:cNvSpPr>
            <a:spLocks noGrp="1" noRot="1" noChangeArrowheads="1"/>
          </p:cNvSpPr>
          <p:nvPr>
            <p:ph type="title"/>
          </p:nvPr>
        </p:nvSpPr>
        <p:spPr>
          <a:xfrm>
            <a:off x="1500166" y="71414"/>
            <a:ext cx="7400948"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spTree>
    <p:extLst>
      <p:ext uri="{BB962C8B-B14F-4D97-AF65-F5344CB8AC3E}">
        <p14:creationId xmlns:p14="http://schemas.microsoft.com/office/powerpoint/2010/main" val="382969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285860"/>
            <a:ext cx="9001156" cy="5572140"/>
          </a:xfrm>
        </p:spPr>
        <p:style>
          <a:lnRef idx="1">
            <a:schemeClr val="accent3"/>
          </a:lnRef>
          <a:fillRef idx="2">
            <a:schemeClr val="accent3"/>
          </a:fillRef>
          <a:effectRef idx="1">
            <a:schemeClr val="accent3"/>
          </a:effectRef>
          <a:fontRef idx="minor">
            <a:schemeClr val="dk1"/>
          </a:fontRef>
        </p:style>
        <p:txBody>
          <a:bodyPr>
            <a:noAutofit/>
          </a:bodyPr>
          <a:lstStyle/>
          <a:p>
            <a:pPr algn="just" rtl="1">
              <a:lnSpc>
                <a:spcPct val="150000"/>
              </a:lnSpc>
            </a:pPr>
            <a:r>
              <a:rPr lang="fa-IR" sz="2800" b="1" dirty="0" smtClean="0">
                <a:cs typeface="B Nazanin" pitchFamily="2" charset="-78"/>
              </a:rPr>
              <a:t>بار </a:t>
            </a:r>
            <a:r>
              <a:rPr lang="fa-IR" sz="2800" b="1" dirty="0">
                <a:cs typeface="B Nazanin" pitchFamily="2" charset="-78"/>
              </a:rPr>
              <a:t>مالی </a:t>
            </a:r>
            <a:r>
              <a:rPr lang="fa-IR" sz="2800" dirty="0">
                <a:cs typeface="B Nazanin" pitchFamily="2" charset="-78"/>
              </a:rPr>
              <a:t>ناشی از </a:t>
            </a:r>
            <a:r>
              <a:rPr lang="fa-IR" sz="2800" dirty="0" smtClean="0">
                <a:cs typeface="B Nazanin" pitchFamily="2" charset="-78"/>
              </a:rPr>
              <a:t>سقوط فرد </a:t>
            </a:r>
            <a:r>
              <a:rPr lang="fa-IR" sz="2800" dirty="0">
                <a:cs typeface="B Nazanin" pitchFamily="2" charset="-78"/>
              </a:rPr>
              <a:t>سالمند، بر روی فرد، خانواده و </a:t>
            </a:r>
            <a:r>
              <a:rPr lang="fa-IR" sz="2800" dirty="0" smtClean="0">
                <a:cs typeface="B Nazanin" pitchFamily="2" charset="-78"/>
              </a:rPr>
              <a:t>جامعه</a:t>
            </a:r>
          </a:p>
          <a:p>
            <a:pPr algn="just" rtl="1">
              <a:lnSpc>
                <a:spcPct val="150000"/>
              </a:lnSpc>
            </a:pPr>
            <a:r>
              <a:rPr lang="ar-SA" sz="2800" dirty="0" smtClean="0">
                <a:cs typeface="B Nazanin" pitchFamily="2" charset="-78"/>
              </a:rPr>
              <a:t>سقوط </a:t>
            </a:r>
            <a:r>
              <a:rPr lang="ar-SA" sz="2800" dirty="0">
                <a:cs typeface="B Nazanin" pitchFamily="2" charset="-78"/>
              </a:rPr>
              <a:t>همراه با عوارضی است که باعث دوره های بستری طولانی مدت و </a:t>
            </a:r>
            <a:r>
              <a:rPr lang="ar-SA" sz="2800" dirty="0">
                <a:solidFill>
                  <a:srgbClr val="7030A0"/>
                </a:solidFill>
                <a:cs typeface="B Nazanin" pitchFamily="2" charset="-78"/>
              </a:rPr>
              <a:t>افزایش هزینه های </a:t>
            </a:r>
            <a:r>
              <a:rPr lang="ar-SA" sz="2800" dirty="0" smtClean="0">
                <a:solidFill>
                  <a:srgbClr val="7030A0"/>
                </a:solidFill>
                <a:cs typeface="B Nazanin" pitchFamily="2" charset="-78"/>
              </a:rPr>
              <a:t>درمانی</a:t>
            </a:r>
            <a:endParaRPr lang="fa-IR" sz="2800" dirty="0" smtClean="0">
              <a:solidFill>
                <a:srgbClr val="7030A0"/>
              </a:solidFill>
              <a:cs typeface="B Nazanin" pitchFamily="2" charset="-78"/>
            </a:endParaRPr>
          </a:p>
          <a:p>
            <a:pPr algn="just" rtl="1">
              <a:lnSpc>
                <a:spcPct val="150000"/>
              </a:lnSpc>
            </a:pPr>
            <a:r>
              <a:rPr lang="ar-SA" sz="2800" dirty="0" smtClean="0">
                <a:cs typeface="B Nazanin" pitchFamily="2" charset="-78"/>
              </a:rPr>
              <a:t>تخمين </a:t>
            </a:r>
            <a:r>
              <a:rPr lang="ar-SA" sz="2800" dirty="0">
                <a:cs typeface="B Nazanin" pitchFamily="2" charset="-78"/>
              </a:rPr>
              <a:t>زده مي شود، كه </a:t>
            </a:r>
            <a:r>
              <a:rPr lang="ar-SA" sz="2800" dirty="0">
                <a:solidFill>
                  <a:srgbClr val="7030A0"/>
                </a:solidFill>
                <a:cs typeface="B Nazanin" pitchFamily="2" charset="-78"/>
              </a:rPr>
              <a:t>يك سوم كل هزينه هاي درماني حوادث </a:t>
            </a:r>
            <a:r>
              <a:rPr lang="ar-SA" sz="2800" dirty="0">
                <a:cs typeface="B Nazanin" pitchFamily="2" charset="-78"/>
              </a:rPr>
              <a:t>به سقوط </a:t>
            </a:r>
            <a:endParaRPr lang="fa-IR" sz="2800" dirty="0" smtClean="0">
              <a:cs typeface="B Nazanin" pitchFamily="2" charset="-78"/>
            </a:endParaRPr>
          </a:p>
          <a:p>
            <a:pPr algn="just" rtl="1">
              <a:lnSpc>
                <a:spcPct val="150000"/>
              </a:lnSpc>
            </a:pPr>
            <a:r>
              <a:rPr lang="fa-IR" sz="2800" dirty="0" smtClean="0">
                <a:cs typeface="B Nazanin" pitchFamily="2" charset="-78"/>
              </a:rPr>
              <a:t>بی شک سقوط یک </a:t>
            </a:r>
            <a:r>
              <a:rPr lang="fa-IR" sz="2800" dirty="0">
                <a:cs typeface="B Nazanin" pitchFamily="2" charset="-78"/>
              </a:rPr>
              <a:t>رویداد کاملاً تصادفی نیست، بلکه می توان با </a:t>
            </a:r>
            <a:r>
              <a:rPr lang="fa-IR" sz="2800" dirty="0">
                <a:solidFill>
                  <a:srgbClr val="7030A0"/>
                </a:solidFill>
                <a:cs typeface="B Nazanin" pitchFamily="2" charset="-78"/>
              </a:rPr>
              <a:t>ارزیابی تعدادی از عوامل خطر، آن را پیش بینی </a:t>
            </a:r>
            <a:r>
              <a:rPr lang="fa-IR" sz="2800" dirty="0" smtClean="0">
                <a:solidFill>
                  <a:srgbClr val="7030A0"/>
                </a:solidFill>
                <a:cs typeface="B Nazanin" pitchFamily="2" charset="-78"/>
              </a:rPr>
              <a:t> و پیشگیری</a:t>
            </a:r>
          </a:p>
          <a:p>
            <a:pPr algn="just" rtl="1">
              <a:lnSpc>
                <a:spcPct val="150000"/>
              </a:lnSpc>
            </a:pPr>
            <a:r>
              <a:rPr lang="fa-IR" sz="2800" dirty="0" smtClean="0">
                <a:cs typeface="B Nazanin" pitchFamily="2" charset="-78"/>
              </a:rPr>
              <a:t> یکی </a:t>
            </a:r>
            <a:r>
              <a:rPr lang="fa-IR" sz="2800" dirty="0">
                <a:cs typeface="B Nazanin" pitchFamily="2" charset="-78"/>
              </a:rPr>
              <a:t>از مهمترین راهبرد ها برای کاهش افتادن در سالمندان، حفظ سبک زندگی فعال </a:t>
            </a:r>
            <a:r>
              <a:rPr lang="fa-IR" sz="2800" dirty="0" smtClean="0">
                <a:cs typeface="B Nazanin" pitchFamily="2" charset="-78"/>
              </a:rPr>
              <a:t>از </a:t>
            </a:r>
            <a:r>
              <a:rPr lang="fa-IR" sz="2800" dirty="0">
                <a:cs typeface="B Nazanin" pitchFamily="2" charset="-78"/>
              </a:rPr>
              <a:t>لحاظ </a:t>
            </a:r>
            <a:r>
              <a:rPr lang="fa-IR" sz="2800" dirty="0" smtClean="0">
                <a:cs typeface="B Nazanin" pitchFamily="2" charset="-78"/>
              </a:rPr>
              <a:t>جسمانی </a:t>
            </a:r>
            <a:endParaRPr lang="en-US" sz="2800" dirty="0">
              <a:cs typeface="B Nazanin" pitchFamily="2" charset="-78"/>
            </a:endParaRPr>
          </a:p>
          <a:p>
            <a:pPr algn="just" rtl="1">
              <a:lnSpc>
                <a:spcPct val="150000"/>
              </a:lnSpc>
            </a:pPr>
            <a:endParaRPr lang="en-US" sz="1600" dirty="0">
              <a:solidFill>
                <a:srgbClr val="7030A0"/>
              </a:solidFill>
              <a:latin typeface=" B nazanin"/>
            </a:endParaRPr>
          </a:p>
        </p:txBody>
      </p:sp>
      <p:sp>
        <p:nvSpPr>
          <p:cNvPr id="8" name="Rectangle 2"/>
          <p:cNvSpPr>
            <a:spLocks noGrp="1" noRot="1" noChangeArrowheads="1"/>
          </p:cNvSpPr>
          <p:nvPr>
            <p:ph type="title"/>
          </p:nvPr>
        </p:nvSpPr>
        <p:spPr>
          <a:xfrm>
            <a:off x="2099096" y="74637"/>
            <a:ext cx="6921402" cy="1143000"/>
          </a:xfrm>
        </p:spPr>
        <p:style>
          <a:lnRef idx="1">
            <a:schemeClr val="dk1"/>
          </a:lnRef>
          <a:fillRef idx="2">
            <a:schemeClr val="dk1"/>
          </a:fillRef>
          <a:effectRef idx="1">
            <a:schemeClr val="dk1"/>
          </a:effectRef>
          <a:fontRef idx="minor">
            <a:schemeClr val="dk1"/>
          </a:fontRef>
        </p:style>
        <p:txBody>
          <a:bodyPr>
            <a:normAutofit/>
          </a:bodyPr>
          <a:lstStyle/>
          <a:p>
            <a:r>
              <a:rPr lang="fa-IR" sz="2400" b="1" dirty="0" smtClean="0">
                <a:latin typeface="Times New Roman"/>
                <a:ea typeface="Times New Roman"/>
                <a:cs typeface="B Nazanin"/>
              </a:rPr>
              <a:t>مقدمه اي در ارتباط با ضرورت پیشگیری از سقوط افراد سالمند</a:t>
            </a:r>
            <a:endParaRPr lang="en-US" sz="2400" dirty="0">
              <a:latin typeface="Franklin Gothic Book" pitchFamily="34" charset="0"/>
              <a:cs typeface="B Nazanin" pitchFamily="2" charset="-78"/>
            </a:endParaRPr>
          </a:p>
        </p:txBody>
      </p:sp>
      <p:pic>
        <p:nvPicPr>
          <p:cNvPr id="5" name="Picture 2" descr="http://gibbyandrylaw.com/wp-content/uploads/2011/02/elderly_fall.gif"/>
          <p:cNvPicPr>
            <a:picLocks noChangeAspect="1" noChangeArrowheads="1"/>
          </p:cNvPicPr>
          <p:nvPr/>
        </p:nvPicPr>
        <p:blipFill>
          <a:blip r:embed="rId3" cstate="print"/>
          <a:srcRect/>
          <a:stretch>
            <a:fillRect/>
          </a:stretch>
        </p:blipFill>
        <p:spPr bwMode="auto">
          <a:xfrm>
            <a:off x="35496" y="44624"/>
            <a:ext cx="2092225" cy="1203027"/>
          </a:xfrm>
          <a:prstGeom prst="rect">
            <a:avLst/>
          </a:prstGeom>
          <a:noFill/>
          <a:ln w="9525">
            <a:noFill/>
            <a:miter lim="800000"/>
            <a:headEnd/>
            <a:tailEnd/>
          </a:ln>
        </p:spPr>
      </p:pic>
    </p:spTree>
    <p:extLst>
      <p:ext uri="{BB962C8B-B14F-4D97-AF65-F5344CB8AC3E}">
        <p14:creationId xmlns:p14="http://schemas.microsoft.com/office/powerpoint/2010/main" val="2637095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9472</TotalTime>
  <Words>7591</Words>
  <Application>Microsoft Office PowerPoint</Application>
  <PresentationFormat>On-screen Show (4:3)</PresentationFormat>
  <Paragraphs>611</Paragraphs>
  <Slides>68</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CorelDRAW</vt:lpstr>
      <vt:lpstr>``</vt:lpstr>
      <vt:lpstr> عنوان دوره:کارگاه کشوری شیوه زندگی سالم در دوره سالمندی سقوط در افراد سالمند </vt:lpstr>
      <vt:lpstr>سقوط در سالمندان- هدف</vt:lpstr>
      <vt:lpstr>مقدمه ای در ارتباط با ضرورت پیشگیری از سقوط افراد سالمند</vt:lpstr>
      <vt:lpstr>مقدمه اي در ارتباط با ضرورت پیشگیری از سقوط افراد سالمند</vt:lpstr>
      <vt:lpstr>مقدمه اي در ارتباط با ضرورت پیشگیری از سقوط افراد سالمند</vt:lpstr>
      <vt:lpstr>مقدمه اي در ارتباط با ضرورت پیشگیری از سقوط افراد سالمند</vt:lpstr>
      <vt:lpstr>مقدمه اي در ارتباط با ضرورت پیشگیری از سقوط افراد سالمند</vt:lpstr>
      <vt:lpstr>مقدمه اي در ارتباط با ضرورت پیشگیری از سقوط افراد سالمند</vt:lpstr>
      <vt:lpstr>PowerPoint Presentation</vt:lpstr>
      <vt:lpstr>عوامل موثر در خطر سقوط در افراد سالمند</vt:lpstr>
      <vt:lpstr>عوامل موثر در خطر سقوط در افراد سالمند</vt:lpstr>
      <vt:lpstr>عوامل موثر در خطر سقوط در افراد سالمند- عوامل خطر درونی</vt:lpstr>
      <vt:lpstr>عوامل موثر در خطر سقوط در افراد سالمند- عوامل خطر درونی</vt:lpstr>
      <vt:lpstr>عوامل موثر در خطر سقوط در افراد سالمند- عوامل خطر درونی</vt:lpstr>
      <vt:lpstr>عوامل موثر در خطر سقوط در افراد سالمند- عوامل خطر درونی</vt:lpstr>
      <vt:lpstr>عوامل موثر در خطر سقوط در افراد سالمند- عوامل خطر درونی</vt:lpstr>
      <vt:lpstr>عوامل موثر در خطر سقوط در افراد سالمند- عوامل خطر درونی</vt:lpstr>
      <vt:lpstr>PowerPoint Presentation</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عوامل موثر در خطر سقوط در افراد سالمند- عوامل خطر بیرونی</vt:lpstr>
      <vt:lpstr>پیشگیری از سقوط در افراد سالمند</vt:lpstr>
      <vt:lpstr>پیشگیری از سقوط در افراد سالمند</vt:lpstr>
      <vt:lpstr>پیشگیری از سقوط در افراد سالمند</vt:lpstr>
      <vt:lpstr>چگونه سالمندان در معرض خطر سقوط را شناسایی کنیم؟</vt:lpstr>
      <vt:lpstr>چگونه سالمندان در معرض خطر سقوط را شناسایی کنیم؟</vt:lpstr>
      <vt:lpstr>چگونه سالمندان در معرض خطر سقوط را شناسایی کنیم؟</vt:lpstr>
      <vt:lpstr>چگونه سالمندان در معرض خطر سقوط را شناسایی کنیم؟</vt:lpstr>
      <vt:lpstr>چگونه سالمندان در معرض خطر سقوط را شناسایی کنیم؟</vt:lpstr>
      <vt:lpstr>چگونه سالمندان در معرض خطر سقوط را شناسایی کنیم؟</vt:lpstr>
      <vt:lpstr>مداخلات مناسب درخطر سقوط چه هستند؟</vt:lpstr>
      <vt:lpstr>مداخلات مناسب درخطر سقوط چه هستند؟</vt:lpstr>
      <vt:lpstr>مداخلات مناسب درخطر سقوط چه هستند؟</vt:lpstr>
      <vt:lpstr>مداخلات مناسب درخطر سقوط چه هستند؟</vt:lpstr>
      <vt:lpstr>مداخلات مناسب درخطر سقوط چه هستند؟</vt:lpstr>
      <vt:lpstr>نظارت و بازبینی خطر سقوط افراد سالمند</vt:lpstr>
      <vt:lpstr>PowerPoint Presentation</vt:lpstr>
      <vt:lpstr>ابزارهای ارزیابی افراد سالمند  GERIATRIC ASSESSMENT  </vt:lpstr>
      <vt:lpstr>  دامنه ارزیابی سالمندان: وضعیت عملکردی </vt:lpstr>
      <vt:lpstr>  دامنه ارزیابی سالمندان: وضعیت عملکردی </vt:lpstr>
      <vt:lpstr>  دامنه ارزیابی سالمندان: وضعیت عملکردی </vt:lpstr>
      <vt:lpstr>  دامنه ارزیابی سالمندان: وضعیت عملکردی </vt:lpstr>
      <vt:lpstr>  دامنه ارزیابی سالمندان: وضعیت عملکردی </vt:lpstr>
      <vt:lpstr>PowerPoint Presentation</vt:lpstr>
      <vt:lpstr>مقیاس تحرک و پویایی سالمندان</vt:lpstr>
      <vt:lpstr>مقیاس تحرک و پویایی سالمندان</vt:lpstr>
      <vt:lpstr>مقیاس تحرک و پویایی سالمندان</vt:lpstr>
      <vt:lpstr>     Timed Get Up And Go Test   تست زمان بندی شده ی بر خواستن و رفتن </vt:lpstr>
      <vt:lpstr>شاخص KATZ  بررسی فعالیت های روزمره زندگی (ADL)</vt:lpstr>
      <vt:lpstr>ابزار Lawton بررسی فعالیت های روزمره زندگی با وسایل (IADL)  یا  فعالیت های مهارتی روزمره زندگی</vt:lpstr>
      <vt:lpstr>ابزار Lawton بررسی فعالیت های روزمره زندگی با وسایل (IADL)  یا  فعالیت های مهارتی روزمره زندگی</vt:lpstr>
      <vt:lpstr>ابزار Lawton بررسی فعالیت های روزمره زندگی با وسایل (IADL)  یا  فعالیت های مهارتی روزمره زندگی</vt:lpstr>
      <vt:lpstr>    فرم ارزيابي سلامت جسمی  Tinetti Scale  </vt:lpstr>
      <vt:lpstr>    فرم ارزيابي  Tinetti Scale  </vt:lpstr>
      <vt:lpstr>    فرم ارزيابي(الف- تست های تعادل)/ ب- تست هاي راه رفتن  Tinetti Scale  </vt:lpstr>
      <vt:lpstr>    فرم ارزيابي(الف- تست های تعادل)/ ب- تست هاي راه رفتن  Tinetti Scale  </vt:lpstr>
      <vt:lpstr>منابع</vt:lpstr>
      <vt:lpstr>با تشکر از توجه شما</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فاز اول: مقدمات تصمیم گیری -مواجهه با مراقبت اجتناب ناپذیر</dc:title>
  <dc:creator>Sony Customer</dc:creator>
  <cp:lastModifiedBy>Dr Mortazavi</cp:lastModifiedBy>
  <cp:revision>319</cp:revision>
  <dcterms:created xsi:type="dcterms:W3CDTF">2012-10-16T02:17:40Z</dcterms:created>
  <dcterms:modified xsi:type="dcterms:W3CDTF">2016-05-02T03:04:35Z</dcterms:modified>
</cp:coreProperties>
</file>